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4"/>
  </p:sldMasterIdLst>
  <p:notesMasterIdLst>
    <p:notesMasterId r:id="rId33"/>
  </p:notesMasterIdLst>
  <p:sldIdLst>
    <p:sldId id="298" r:id="rId5"/>
    <p:sldId id="345" r:id="rId6"/>
    <p:sldId id="299" r:id="rId7"/>
    <p:sldId id="346" r:id="rId8"/>
    <p:sldId id="383" r:id="rId9"/>
    <p:sldId id="369" r:id="rId10"/>
    <p:sldId id="382" r:id="rId11"/>
    <p:sldId id="381" r:id="rId12"/>
    <p:sldId id="370" r:id="rId13"/>
    <p:sldId id="306" r:id="rId14"/>
    <p:sldId id="349" r:id="rId15"/>
    <p:sldId id="350" r:id="rId16"/>
    <p:sldId id="371" r:id="rId17"/>
    <p:sldId id="372" r:id="rId18"/>
    <p:sldId id="373" r:id="rId19"/>
    <p:sldId id="353" r:id="rId20"/>
    <p:sldId id="374" r:id="rId21"/>
    <p:sldId id="375" r:id="rId22"/>
    <p:sldId id="376" r:id="rId23"/>
    <p:sldId id="313" r:id="rId24"/>
    <p:sldId id="378" r:id="rId25"/>
    <p:sldId id="379" r:id="rId26"/>
    <p:sldId id="361" r:id="rId27"/>
    <p:sldId id="362" r:id="rId28"/>
    <p:sldId id="317" r:id="rId29"/>
    <p:sldId id="336" r:id="rId30"/>
    <p:sldId id="322" r:id="rId31"/>
    <p:sldId id="355" r:id="rId3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FEB"/>
    <a:srgbClr val="00AA87"/>
    <a:srgbClr val="EB505A"/>
    <a:srgbClr val="19BF9B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30" autoAdjust="0"/>
    <p:restoredTop sz="94660"/>
  </p:normalViewPr>
  <p:slideViewPr>
    <p:cSldViewPr>
      <p:cViewPr varScale="1">
        <p:scale>
          <a:sx n="66" d="100"/>
          <a:sy n="66" d="100"/>
        </p:scale>
        <p:origin x="42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02078F-BE60-4E21-A814-1F37B83C34EC}" type="datetimeFigureOut">
              <a:rPr lang="de-DE" smtClean="0"/>
              <a:pPr/>
              <a:t>23.08.2017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12F756-18A0-4D5C-B700-E97188BF94D4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21984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7FF216-12C4-4A9A-A313-8EA30D732364}" type="slidenum">
              <a:rPr lang="de-DE"/>
              <a:pPr/>
              <a:t>1</a:t>
            </a:fld>
            <a:endParaRPr lang="de-DE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31421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2F756-18A0-4D5C-B700-E97188BF94D4}" type="slidenum">
              <a:rPr lang="de-AT" smtClean="0"/>
              <a:pPr/>
              <a:t>20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51612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57400" y="1066800"/>
            <a:ext cx="6372225" cy="228600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1309688"/>
            <a:ext cx="6372225" cy="228600"/>
          </a:xfrm>
        </p:spPr>
        <p:txBody>
          <a:bodyPr/>
          <a:lstStyle>
            <a:lvl1pPr marL="0" indent="0" algn="r">
              <a:buFont typeface="Times" pitchFamily="1" charset="0"/>
              <a:buNone/>
              <a:defRPr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pic>
        <p:nvPicPr>
          <p:cNvPr id="4110" name="Picture 14" descr="ePunkt weiß_150dp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3425" y="5867400"/>
            <a:ext cx="1365250" cy="603250"/>
          </a:xfrm>
          <a:prstGeom prst="rect">
            <a:avLst/>
          </a:prstGeom>
          <a:noFill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2" r="10720"/>
          <a:stretch/>
        </p:blipFill>
        <p:spPr bwMode="auto">
          <a:xfrm>
            <a:off x="-3176" y="760402"/>
            <a:ext cx="9147176" cy="6124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hteck 13"/>
          <p:cNvSpPr/>
          <p:nvPr/>
        </p:nvSpPr>
        <p:spPr bwMode="auto">
          <a:xfrm>
            <a:off x="-3176" y="-1588"/>
            <a:ext cx="9147176" cy="910308"/>
          </a:xfrm>
          <a:prstGeom prst="rect">
            <a:avLst/>
          </a:prstGeom>
          <a:solidFill>
            <a:srgbClr val="00A98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pic>
        <p:nvPicPr>
          <p:cNvPr id="16" name="Picture 2" descr="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838" y="128083"/>
            <a:ext cx="538200" cy="650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Fußzeilenplatzhalter 4"/>
          <p:cNvSpPr>
            <a:spLocks noGrp="1"/>
          </p:cNvSpPr>
          <p:nvPr>
            <p:ph type="ftr" sz="quarter" idx="4294967295"/>
          </p:nvPr>
        </p:nvSpPr>
        <p:spPr>
          <a:xfrm>
            <a:off x="0" y="0"/>
            <a:ext cx="7029128" cy="908720"/>
          </a:xfrm>
          <a:prstGeom prst="rect">
            <a:avLst/>
          </a:prstGeom>
        </p:spPr>
        <p:txBody>
          <a:bodyPr anchor="ctr"/>
          <a:lstStyle/>
          <a:p>
            <a:r>
              <a:rPr lang="de-DE" sz="3200" dirty="0">
                <a:solidFill>
                  <a:schemeClr val="bg1"/>
                </a:solidFill>
                <a:latin typeface="HurmeGeometricSans3 SemiBold" pitchFamily="34" charset="0"/>
              </a:rPr>
              <a:t>	eRecruiter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www.eRecruiter.net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391400" y="431800"/>
            <a:ext cx="1038225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Folie </a:t>
            </a:r>
            <a:fld id="{31F5F3A1-1083-497F-B6A9-89C60907493B}" type="slidenum">
              <a:rPr lang="de-DE" smtClean="0"/>
              <a:pPr/>
              <a:t>‹Nr.›</a:t>
            </a:fld>
            <a:r>
              <a:rPr lang="de-DE"/>
              <a:t> </a:t>
            </a:r>
            <a:r>
              <a:rPr lang="de-DE" sz="1300" baseline="7000"/>
              <a:t>|</a:t>
            </a:r>
            <a:r>
              <a:rPr lang="de-DE"/>
              <a:t> XX</a:t>
            </a:r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7029128" cy="908720"/>
          </a:xfrm>
          <a:prstGeom prst="rect">
            <a:avLst/>
          </a:prstGeom>
        </p:spPr>
        <p:txBody>
          <a:bodyPr anchor="ctr"/>
          <a:lstStyle/>
          <a:p>
            <a:r>
              <a:rPr lang="de-AT" sz="3200" dirty="0">
                <a:solidFill>
                  <a:schemeClr val="bg1"/>
                </a:solidFill>
                <a:latin typeface="HurmeGeometricSans3 SemiBold" pitchFamily="34" charset="0"/>
              </a:rPr>
              <a:t>	eRecruiter</a:t>
            </a:r>
            <a:endParaRPr lang="de-DE" sz="3200" dirty="0">
              <a:solidFill>
                <a:schemeClr val="bg1"/>
              </a:solidFill>
              <a:latin typeface="HurmeGeometricSans3 SemiBold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405563" y="1563688"/>
            <a:ext cx="1835150" cy="3675062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98525" y="1563688"/>
            <a:ext cx="5354638" cy="3675062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www.eRecruiter.net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391400" y="431800"/>
            <a:ext cx="1038225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Folie </a:t>
            </a:r>
            <a:fld id="{12FEB59B-3757-4F2E-B349-6D2FD62A3F24}" type="slidenum">
              <a:rPr lang="de-DE" smtClean="0"/>
              <a:pPr/>
              <a:t>‹Nr.›</a:t>
            </a:fld>
            <a:r>
              <a:rPr lang="de-DE"/>
              <a:t> </a:t>
            </a:r>
            <a:r>
              <a:rPr lang="de-DE" sz="1300" baseline="7000"/>
              <a:t>|</a:t>
            </a:r>
            <a:r>
              <a:rPr lang="de-DE"/>
              <a:t> XX</a:t>
            </a:r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7029128" cy="908720"/>
          </a:xfrm>
          <a:prstGeom prst="rect">
            <a:avLst/>
          </a:prstGeom>
        </p:spPr>
        <p:txBody>
          <a:bodyPr anchor="ctr"/>
          <a:lstStyle/>
          <a:p>
            <a:r>
              <a:rPr lang="de-AT" sz="3200" dirty="0">
                <a:solidFill>
                  <a:schemeClr val="bg1"/>
                </a:solidFill>
                <a:latin typeface="HurmeGeometricSans3 SemiBold" pitchFamily="34" charset="0"/>
              </a:rPr>
              <a:t>	eRecruiter</a:t>
            </a:r>
            <a:endParaRPr lang="de-DE" sz="3200" dirty="0">
              <a:solidFill>
                <a:schemeClr val="bg1"/>
              </a:solidFill>
              <a:latin typeface="HurmeGeometricSans3 SemiBold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el, Inhal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8525" y="1563688"/>
            <a:ext cx="7342188" cy="28575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98525" y="2098675"/>
            <a:ext cx="3594100" cy="314007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645025" y="2098675"/>
            <a:ext cx="3595688" cy="314007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719138" y="6362700"/>
            <a:ext cx="4570412" cy="155575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www.eRecruiter.net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7391400" y="431800"/>
            <a:ext cx="1038225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Folie </a:t>
            </a:r>
            <a:fld id="{552BBB52-C212-4415-8727-89DEB1853A78}" type="slidenum">
              <a:rPr lang="de-DE" smtClean="0"/>
              <a:pPr/>
              <a:t>‹Nr.›</a:t>
            </a:fld>
            <a:r>
              <a:rPr lang="de-DE"/>
              <a:t> </a:t>
            </a:r>
            <a:r>
              <a:rPr lang="de-DE" sz="1300" baseline="7000"/>
              <a:t>|</a:t>
            </a:r>
            <a:r>
              <a:rPr lang="de-DE"/>
              <a:t> XX</a:t>
            </a:r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7029128" cy="908720"/>
          </a:xfrm>
          <a:prstGeom prst="rect">
            <a:avLst/>
          </a:prstGeom>
        </p:spPr>
        <p:txBody>
          <a:bodyPr anchor="ctr"/>
          <a:lstStyle/>
          <a:p>
            <a:r>
              <a:rPr lang="de-AT" sz="3200" dirty="0">
                <a:solidFill>
                  <a:schemeClr val="bg1"/>
                </a:solidFill>
                <a:latin typeface="HurmeGeometricSans3 SemiBold" pitchFamily="34" charset="0"/>
              </a:rPr>
              <a:t>	eRecruiter</a:t>
            </a:r>
            <a:endParaRPr lang="de-DE" sz="3200" dirty="0">
              <a:solidFill>
                <a:schemeClr val="bg1"/>
              </a:solidFill>
              <a:latin typeface="HurmeGeometricSans3 SemiBold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898525" y="1563688"/>
            <a:ext cx="7342188" cy="28575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898525" y="2098675"/>
            <a:ext cx="3594100" cy="14938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5025" y="2098675"/>
            <a:ext cx="3595688" cy="14938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898525" y="3744913"/>
            <a:ext cx="3594100" cy="1493837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3744913"/>
            <a:ext cx="3595688" cy="1493837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719138" y="6362700"/>
            <a:ext cx="4570412" cy="155575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www.eRecruiter.net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7391400" y="431800"/>
            <a:ext cx="1038225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Folie </a:t>
            </a:r>
            <a:fld id="{48080839-9CF5-4E84-A1E0-A6049A82521C}" type="slidenum">
              <a:rPr lang="de-DE" smtClean="0"/>
              <a:pPr/>
              <a:t>‹Nr.›</a:t>
            </a:fld>
            <a:r>
              <a:rPr lang="de-DE"/>
              <a:t> </a:t>
            </a:r>
            <a:r>
              <a:rPr lang="de-DE" sz="1300" baseline="7000"/>
              <a:t>|</a:t>
            </a:r>
            <a:r>
              <a:rPr lang="de-DE"/>
              <a:t> XX</a:t>
            </a:r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13"/>
          </p:nvPr>
        </p:nvSpPr>
        <p:spPr>
          <a:xfrm>
            <a:off x="0" y="0"/>
            <a:ext cx="7029128" cy="908720"/>
          </a:xfrm>
          <a:prstGeom prst="rect">
            <a:avLst/>
          </a:prstGeom>
        </p:spPr>
        <p:txBody>
          <a:bodyPr anchor="ctr"/>
          <a:lstStyle/>
          <a:p>
            <a:r>
              <a:rPr lang="de-AT" sz="3200" dirty="0">
                <a:solidFill>
                  <a:schemeClr val="bg1"/>
                </a:solidFill>
                <a:latin typeface="HurmeGeometricSans3 SemiBold" pitchFamily="34" charset="0"/>
              </a:rPr>
              <a:t>	eRecruiter</a:t>
            </a:r>
            <a:endParaRPr lang="de-DE" sz="3200" dirty="0">
              <a:solidFill>
                <a:schemeClr val="bg1"/>
              </a:solidFill>
              <a:latin typeface="HurmeGeometricSans3 SemiBold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de-DE" sz="2100" b="1" kern="1200" dirty="0" smtClean="0">
                <a:solidFill>
                  <a:srgbClr val="00AA87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 algn="l" defTabSz="457200" rtl="0" eaLnBrk="1" latinLnBrk="0" hangingPunct="1">
              <a:lnSpc>
                <a:spcPts val="2100"/>
              </a:lnSpc>
              <a:buClr>
                <a:srgbClr val="00AA87"/>
              </a:buClr>
              <a:buFont typeface="Arial"/>
              <a:buChar char="•"/>
              <a:defRPr lang="de-DE" sz="1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>
              <a:lnSpc>
                <a:spcPts val="1800"/>
              </a:lnSpc>
              <a:buClr>
                <a:srgbClr val="00AA87"/>
              </a:buClr>
              <a:defRPr>
                <a:latin typeface="Calibri" panose="020F0502020204030204" pitchFamily="34" charset="0"/>
              </a:defRPr>
            </a:lvl2pPr>
            <a:lvl3pPr>
              <a:lnSpc>
                <a:spcPts val="1700"/>
              </a:lnSpc>
              <a:buClr>
                <a:srgbClr val="00AA87"/>
              </a:buClr>
              <a:defRPr>
                <a:latin typeface="Calibri" panose="020F0502020204030204" pitchFamily="34" charset="0"/>
              </a:defRPr>
            </a:lvl3pPr>
            <a:lvl4pPr>
              <a:lnSpc>
                <a:spcPts val="1600"/>
              </a:lnSpc>
              <a:buClr>
                <a:srgbClr val="00AA87"/>
              </a:buClr>
              <a:defRPr>
                <a:latin typeface="Calibri" panose="020F0502020204030204" pitchFamily="34" charset="0"/>
              </a:defRPr>
            </a:lvl4pPr>
            <a:lvl5pPr>
              <a:lnSpc>
                <a:spcPts val="1600"/>
              </a:lnSpc>
              <a:buClr>
                <a:srgbClr val="00AA87"/>
              </a:buCl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www.eRecruiter.net</a:t>
            </a:r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7029128" cy="908720"/>
          </a:xfrm>
          <a:prstGeom prst="rect">
            <a:avLst/>
          </a:prstGeom>
        </p:spPr>
        <p:txBody>
          <a:bodyPr anchor="ctr"/>
          <a:lstStyle/>
          <a:p>
            <a:r>
              <a:rPr lang="de-AT" sz="3200" dirty="0">
                <a:solidFill>
                  <a:schemeClr val="bg1"/>
                </a:solidFill>
                <a:latin typeface="HurmeGeometricSans3 SemiBold" pitchFamily="34" charset="0"/>
              </a:rPr>
              <a:t>	eRecruiter</a:t>
            </a:r>
            <a:endParaRPr lang="de-DE" sz="3200" dirty="0">
              <a:solidFill>
                <a:schemeClr val="bg1"/>
              </a:solidFill>
              <a:latin typeface="HurmeGeometricSans3 SemiBold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www.eRecruiter.net</a:t>
            </a:r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7029128" cy="908720"/>
          </a:xfrm>
          <a:prstGeom prst="rect">
            <a:avLst/>
          </a:prstGeom>
        </p:spPr>
        <p:txBody>
          <a:bodyPr anchor="ctr"/>
          <a:lstStyle/>
          <a:p>
            <a:r>
              <a:rPr lang="de-AT" sz="3200" dirty="0">
                <a:solidFill>
                  <a:schemeClr val="bg1"/>
                </a:solidFill>
                <a:latin typeface="HurmeGeometricSans3 SemiBold" pitchFamily="34" charset="0"/>
              </a:rPr>
              <a:t>	eRecruiter</a:t>
            </a:r>
            <a:endParaRPr lang="de-DE" sz="3200" dirty="0">
              <a:solidFill>
                <a:schemeClr val="bg1"/>
              </a:solidFill>
              <a:latin typeface="HurmeGeometricSans3 SemiBold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98525" y="2098675"/>
            <a:ext cx="3594100" cy="3140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5025" y="2098675"/>
            <a:ext cx="3595688" cy="3140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www.eRecruiter.net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7391400" y="431800"/>
            <a:ext cx="1038225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Folie </a:t>
            </a:r>
            <a:fld id="{9BEC6929-0E3C-4913-AEB7-9555BF88AD17}" type="slidenum">
              <a:rPr lang="de-DE" smtClean="0"/>
              <a:pPr/>
              <a:t>‹Nr.›</a:t>
            </a:fld>
            <a:r>
              <a:rPr lang="de-DE"/>
              <a:t> </a:t>
            </a:r>
            <a:r>
              <a:rPr lang="de-DE" sz="1300" baseline="7000"/>
              <a:t>|</a:t>
            </a:r>
            <a:r>
              <a:rPr lang="de-DE"/>
              <a:t> XX</a:t>
            </a:r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7029128" cy="908720"/>
          </a:xfrm>
          <a:prstGeom prst="rect">
            <a:avLst/>
          </a:prstGeom>
        </p:spPr>
        <p:txBody>
          <a:bodyPr anchor="ctr"/>
          <a:lstStyle/>
          <a:p>
            <a:r>
              <a:rPr lang="de-AT" sz="3200" dirty="0">
                <a:solidFill>
                  <a:schemeClr val="bg1"/>
                </a:solidFill>
                <a:latin typeface="HurmeGeometricSans3 SemiBold" pitchFamily="34" charset="0"/>
              </a:rPr>
              <a:t>	eRecruiter</a:t>
            </a:r>
            <a:endParaRPr lang="de-DE" sz="3200" dirty="0">
              <a:solidFill>
                <a:schemeClr val="bg1"/>
              </a:solidFill>
              <a:latin typeface="HurmeGeometricSans3 SemiBold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www.eRecruiter.net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7391400" y="431800"/>
            <a:ext cx="1038225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Folie </a:t>
            </a:r>
            <a:fld id="{5C7922F2-14D5-4339-8606-5CC02A0EA36F}" type="slidenum">
              <a:rPr lang="de-DE" smtClean="0"/>
              <a:pPr/>
              <a:t>‹Nr.›</a:t>
            </a:fld>
            <a:r>
              <a:rPr lang="de-DE"/>
              <a:t> </a:t>
            </a:r>
            <a:r>
              <a:rPr lang="de-DE" sz="1300" baseline="7000"/>
              <a:t>|</a:t>
            </a:r>
            <a:r>
              <a:rPr lang="de-DE"/>
              <a:t> XX</a:t>
            </a:r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13"/>
          </p:nvPr>
        </p:nvSpPr>
        <p:spPr>
          <a:xfrm>
            <a:off x="0" y="0"/>
            <a:ext cx="7029128" cy="908720"/>
          </a:xfrm>
          <a:prstGeom prst="rect">
            <a:avLst/>
          </a:prstGeom>
        </p:spPr>
        <p:txBody>
          <a:bodyPr anchor="ctr"/>
          <a:lstStyle/>
          <a:p>
            <a:r>
              <a:rPr lang="de-AT" sz="3200" dirty="0">
                <a:solidFill>
                  <a:schemeClr val="bg1"/>
                </a:solidFill>
                <a:latin typeface="HurmeGeometricSans3 SemiBold" pitchFamily="34" charset="0"/>
              </a:rPr>
              <a:t>	eRecruiter</a:t>
            </a:r>
            <a:endParaRPr lang="de-DE" sz="3200" dirty="0">
              <a:solidFill>
                <a:schemeClr val="bg1"/>
              </a:solidFill>
              <a:latin typeface="HurmeGeometricSans3 SemiBold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www.eRecruiter.net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7391400" y="431800"/>
            <a:ext cx="1038225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Folie </a:t>
            </a:r>
            <a:fld id="{7F686495-A756-4E82-85D9-5D60D5AFD6C9}" type="slidenum">
              <a:rPr lang="de-DE" smtClean="0"/>
              <a:pPr/>
              <a:t>‹Nr.›</a:t>
            </a:fld>
            <a:r>
              <a:rPr lang="de-DE"/>
              <a:t> </a:t>
            </a:r>
            <a:r>
              <a:rPr lang="de-DE" sz="1300" baseline="7000"/>
              <a:t>|</a:t>
            </a:r>
            <a:r>
              <a:rPr lang="de-DE"/>
              <a:t> XX</a:t>
            </a: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7029128" cy="908720"/>
          </a:xfrm>
          <a:prstGeom prst="rect">
            <a:avLst/>
          </a:prstGeom>
        </p:spPr>
        <p:txBody>
          <a:bodyPr anchor="ctr"/>
          <a:lstStyle/>
          <a:p>
            <a:r>
              <a:rPr lang="de-AT" sz="3200" dirty="0">
                <a:solidFill>
                  <a:schemeClr val="bg1"/>
                </a:solidFill>
                <a:latin typeface="HurmeGeometricSans3 SemiBold" pitchFamily="34" charset="0"/>
              </a:rPr>
              <a:t>	eRecruiter</a:t>
            </a:r>
            <a:endParaRPr lang="de-DE" sz="3200" dirty="0">
              <a:solidFill>
                <a:schemeClr val="bg1"/>
              </a:solidFill>
              <a:latin typeface="HurmeGeometricSans3 SemiBold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www.eRecruiter.net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391400" y="431800"/>
            <a:ext cx="1038225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Folie </a:t>
            </a:r>
            <a:fld id="{33AFC19C-C7F6-411E-A804-AD0997F28A94}" type="slidenum">
              <a:rPr lang="de-DE" smtClean="0"/>
              <a:pPr/>
              <a:t>‹Nr.›</a:t>
            </a:fld>
            <a:r>
              <a:rPr lang="de-DE"/>
              <a:t> </a:t>
            </a:r>
            <a:r>
              <a:rPr lang="de-DE" sz="1300" baseline="7000"/>
              <a:t>|</a:t>
            </a:r>
            <a:r>
              <a:rPr lang="de-DE"/>
              <a:t> XX</a:t>
            </a: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7029128" cy="908720"/>
          </a:xfrm>
          <a:prstGeom prst="rect">
            <a:avLst/>
          </a:prstGeom>
        </p:spPr>
        <p:txBody>
          <a:bodyPr anchor="ctr"/>
          <a:lstStyle/>
          <a:p>
            <a:r>
              <a:rPr lang="de-AT" sz="3200" dirty="0">
                <a:solidFill>
                  <a:schemeClr val="bg1"/>
                </a:solidFill>
                <a:latin typeface="HurmeGeometricSans3 SemiBold" pitchFamily="34" charset="0"/>
              </a:rPr>
              <a:t>	eRecruiter</a:t>
            </a:r>
            <a:endParaRPr lang="de-DE" sz="3200" dirty="0">
              <a:solidFill>
                <a:schemeClr val="bg1"/>
              </a:solidFill>
              <a:latin typeface="HurmeGeometricSans3 SemiBold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www.eRecruiter.net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7391400" y="431800"/>
            <a:ext cx="1038225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Folie </a:t>
            </a:r>
            <a:fld id="{5153A81E-E443-40AD-86FD-CCB647377BF1}" type="slidenum">
              <a:rPr lang="de-DE" smtClean="0"/>
              <a:pPr/>
              <a:t>‹Nr.›</a:t>
            </a:fld>
            <a:r>
              <a:rPr lang="de-DE"/>
              <a:t> </a:t>
            </a:r>
            <a:r>
              <a:rPr lang="de-DE" sz="1300" baseline="7000"/>
              <a:t>|</a:t>
            </a:r>
            <a:r>
              <a:rPr lang="de-DE"/>
              <a:t> XX</a:t>
            </a:r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7029128" cy="908720"/>
          </a:xfrm>
          <a:prstGeom prst="rect">
            <a:avLst/>
          </a:prstGeom>
        </p:spPr>
        <p:txBody>
          <a:bodyPr anchor="ctr"/>
          <a:lstStyle/>
          <a:p>
            <a:r>
              <a:rPr lang="de-AT" sz="3200" dirty="0">
                <a:solidFill>
                  <a:schemeClr val="bg1"/>
                </a:solidFill>
                <a:latin typeface="HurmeGeometricSans3 SemiBold" pitchFamily="34" charset="0"/>
              </a:rPr>
              <a:t>	eRecruiter</a:t>
            </a:r>
            <a:endParaRPr lang="de-DE" sz="3200" dirty="0">
              <a:solidFill>
                <a:schemeClr val="bg1"/>
              </a:solidFill>
              <a:latin typeface="HurmeGeometricSans3 SemiBold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www.eRecruiter.net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7391400" y="431800"/>
            <a:ext cx="1038225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Folie </a:t>
            </a:r>
            <a:fld id="{C785B2E6-0A98-49BD-893A-25ED291251B6}" type="slidenum">
              <a:rPr lang="de-DE" smtClean="0"/>
              <a:pPr/>
              <a:t>‹Nr.›</a:t>
            </a:fld>
            <a:r>
              <a:rPr lang="de-DE"/>
              <a:t> </a:t>
            </a:r>
            <a:r>
              <a:rPr lang="de-DE" sz="1300" baseline="7000"/>
              <a:t>|</a:t>
            </a:r>
            <a:r>
              <a:rPr lang="de-DE"/>
              <a:t> XX</a:t>
            </a:r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7029128" cy="908720"/>
          </a:xfrm>
          <a:prstGeom prst="rect">
            <a:avLst/>
          </a:prstGeom>
        </p:spPr>
        <p:txBody>
          <a:bodyPr anchor="ctr"/>
          <a:lstStyle/>
          <a:p>
            <a:r>
              <a:rPr lang="de-AT" sz="3200" dirty="0">
                <a:solidFill>
                  <a:schemeClr val="bg1"/>
                </a:solidFill>
                <a:latin typeface="HurmeGeometricSans3 SemiBold" pitchFamily="34" charset="0"/>
              </a:rPr>
              <a:t>	eRecruiter</a:t>
            </a:r>
            <a:endParaRPr lang="de-DE" sz="3200" dirty="0">
              <a:solidFill>
                <a:schemeClr val="bg1"/>
              </a:solidFill>
              <a:latin typeface="HurmeGeometricSans3 SemiBold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98525" y="1563688"/>
            <a:ext cx="734218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8525" y="2098675"/>
            <a:ext cx="7342188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ts val="16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Times" pitchFamily="1" charset="0"/>
              <a:buChar char="•"/>
              <a:tabLst/>
              <a:defRPr/>
            </a:pP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Textmasterformate durch Klicken bearbeiten</a:t>
            </a:r>
          </a:p>
          <a:p>
            <a:pPr marL="742950" marR="0" lvl="1" indent="-285750" algn="l" defTabSz="914400" rtl="0" eaLnBrk="1" fontAlgn="base" latinLnBrk="0" hangingPunct="1">
              <a:lnSpc>
                <a:spcPts val="16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Zweite Ebene</a:t>
            </a:r>
          </a:p>
          <a:p>
            <a:pPr marL="1143000" marR="0" lvl="2" indent="-228600" algn="l" defTabSz="914400" rtl="0" eaLnBrk="1" fontAlgn="base" latinLnBrk="0" hangingPunct="1">
              <a:lnSpc>
                <a:spcPts val="16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Dritte Ebene</a:t>
            </a:r>
          </a:p>
          <a:p>
            <a:pPr marL="1600200" marR="0" lvl="3" indent="-228600" algn="l" defTabSz="914400" rtl="0" eaLnBrk="1" fontAlgn="base" latinLnBrk="0" hangingPunct="1">
              <a:lnSpc>
                <a:spcPts val="16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Vierte Ebene</a:t>
            </a:r>
          </a:p>
          <a:p>
            <a:pPr marL="2057400" marR="0" lvl="4" indent="-228600" algn="l" defTabSz="914400" rtl="0" eaLnBrk="1" fontAlgn="base" latinLnBrk="0" hangingPunct="1">
              <a:lnSpc>
                <a:spcPts val="16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»"/>
              <a:tabLst/>
              <a:defRPr/>
            </a:pP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Fünfte Ebene</a:t>
            </a:r>
            <a:endParaRPr kumimoji="0" lang="de-AT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9138" y="6362700"/>
            <a:ext cx="4570412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 u="sng">
                <a:solidFill>
                  <a:srgbClr val="00AA87"/>
                </a:solidFill>
                <a:latin typeface="HurmeGeometricSans3 SemiBold" pitchFamily="34" charset="0"/>
              </a:defRPr>
            </a:lvl1pPr>
          </a:lstStyle>
          <a:p>
            <a:r>
              <a:rPr lang="de-DE"/>
              <a:t>www.eRecruiter.net</a:t>
            </a:r>
            <a:endParaRPr lang="de-DE" dirty="0"/>
          </a:p>
        </p:txBody>
      </p:sp>
      <p:sp>
        <p:nvSpPr>
          <p:cNvPr id="2" name="Rechteck 1"/>
          <p:cNvSpPr/>
          <p:nvPr/>
        </p:nvSpPr>
        <p:spPr bwMode="auto">
          <a:xfrm>
            <a:off x="-3176" y="-1588"/>
            <a:ext cx="9147176" cy="910308"/>
          </a:xfrm>
          <a:prstGeom prst="rect">
            <a:avLst/>
          </a:prstGeom>
          <a:solidFill>
            <a:srgbClr val="00A98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pic>
        <p:nvPicPr>
          <p:cNvPr id="2050" name="Picture 2" descr="Logo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838" y="128083"/>
            <a:ext cx="538200" cy="650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7029128" cy="908720"/>
          </a:xfrm>
          <a:prstGeom prst="rect">
            <a:avLst/>
          </a:prstGeom>
        </p:spPr>
        <p:txBody>
          <a:bodyPr anchor="ctr"/>
          <a:lstStyle/>
          <a:p>
            <a:r>
              <a:rPr lang="de-AT" sz="3200" dirty="0">
                <a:solidFill>
                  <a:schemeClr val="bg1"/>
                </a:solidFill>
                <a:latin typeface="HurmeGeometricSans3 SemiBold" pitchFamily="34" charset="0"/>
              </a:rPr>
              <a:t>	eRecruiter</a:t>
            </a:r>
            <a:endParaRPr lang="de-DE" sz="3200" dirty="0">
              <a:solidFill>
                <a:schemeClr val="bg1"/>
              </a:solidFill>
              <a:latin typeface="HurmeGeometricSans3 SemiBold" pitchFamily="34" charset="0"/>
            </a:endParaRPr>
          </a:p>
        </p:txBody>
      </p:sp>
      <p:sp>
        <p:nvSpPr>
          <p:cNvPr id="12" name="Rectangle 4"/>
          <p:cNvSpPr txBox="1">
            <a:spLocks noChangeArrowheads="1"/>
          </p:cNvSpPr>
          <p:nvPr userDrawn="1"/>
        </p:nvSpPr>
        <p:spPr bwMode="auto">
          <a:xfrm>
            <a:off x="5508104" y="6359525"/>
            <a:ext cx="2986236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828103-89A5-4829-86BD-59DF1A3605B0}" type="slidenum">
              <a:rPr lang="de-DE" smtClean="0">
                <a:solidFill>
                  <a:srgbClr val="00AA87"/>
                </a:solidFill>
                <a:latin typeface="HurmeGeometricSans3 SemiBold" pitchFamily="34" charset="0"/>
              </a:rPr>
              <a:t>‹Nr.›</a:t>
            </a:fld>
            <a:endParaRPr lang="de-DE" dirty="0">
              <a:solidFill>
                <a:srgbClr val="00AA87"/>
              </a:solidFill>
              <a:latin typeface="HurmeGeometricSans3 SemiBold" pitchFamily="34" charset="0"/>
            </a:endParaRPr>
          </a:p>
        </p:txBody>
      </p:sp>
      <p:cxnSp>
        <p:nvCxnSpPr>
          <p:cNvPr id="9" name="Gerade Verbindung 8"/>
          <p:cNvCxnSpPr/>
          <p:nvPr userDrawn="1"/>
        </p:nvCxnSpPr>
        <p:spPr>
          <a:xfrm>
            <a:off x="789992" y="1844824"/>
            <a:ext cx="7560840" cy="0"/>
          </a:xfrm>
          <a:prstGeom prst="line">
            <a:avLst/>
          </a:prstGeom>
          <a:ln w="9525">
            <a:solidFill>
              <a:srgbClr val="00AA8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hf hdr="0"/>
  <p:txStyles>
    <p:titleStyle>
      <a:lvl1pPr algn="l" rtl="0" eaLnBrk="1" fontAlgn="base" hangingPunct="1">
        <a:lnSpc>
          <a:spcPts val="2100"/>
        </a:lnSpc>
        <a:spcBef>
          <a:spcPct val="0"/>
        </a:spcBef>
        <a:spcAft>
          <a:spcPct val="0"/>
        </a:spcAft>
        <a:defRPr lang="de-DE" sz="2100" b="1" kern="1200" smtClean="0">
          <a:solidFill>
            <a:srgbClr val="00AA87"/>
          </a:solidFill>
          <a:latin typeface="+mn-lt"/>
          <a:ea typeface="+mn-ea"/>
          <a:cs typeface="+mn-cs"/>
        </a:defRPr>
      </a:lvl1pPr>
      <a:lvl2pPr algn="l" rtl="0" eaLnBrk="1" fontAlgn="base" hangingPunct="1">
        <a:lnSpc>
          <a:spcPts val="2100"/>
        </a:lnSpc>
        <a:spcBef>
          <a:spcPct val="0"/>
        </a:spcBef>
        <a:spcAft>
          <a:spcPct val="0"/>
        </a:spcAft>
        <a:defRPr sz="1600" b="1">
          <a:solidFill>
            <a:srgbClr val="EE3124"/>
          </a:solidFill>
          <a:latin typeface="Arial" charset="0"/>
          <a:ea typeface="ＭＳ Ｐゴシック" pitchFamily="1" charset="-128"/>
        </a:defRPr>
      </a:lvl2pPr>
      <a:lvl3pPr algn="l" rtl="0" eaLnBrk="1" fontAlgn="base" hangingPunct="1">
        <a:lnSpc>
          <a:spcPts val="2100"/>
        </a:lnSpc>
        <a:spcBef>
          <a:spcPct val="0"/>
        </a:spcBef>
        <a:spcAft>
          <a:spcPct val="0"/>
        </a:spcAft>
        <a:defRPr sz="1600" b="1">
          <a:solidFill>
            <a:srgbClr val="EE3124"/>
          </a:solidFill>
          <a:latin typeface="Arial" charset="0"/>
          <a:ea typeface="ＭＳ Ｐゴシック" pitchFamily="1" charset="-128"/>
        </a:defRPr>
      </a:lvl3pPr>
      <a:lvl4pPr algn="l" rtl="0" eaLnBrk="1" fontAlgn="base" hangingPunct="1">
        <a:lnSpc>
          <a:spcPts val="2100"/>
        </a:lnSpc>
        <a:spcBef>
          <a:spcPct val="0"/>
        </a:spcBef>
        <a:spcAft>
          <a:spcPct val="0"/>
        </a:spcAft>
        <a:defRPr sz="1600" b="1">
          <a:solidFill>
            <a:srgbClr val="EE3124"/>
          </a:solidFill>
          <a:latin typeface="Arial" charset="0"/>
          <a:ea typeface="ＭＳ Ｐゴシック" pitchFamily="1" charset="-128"/>
        </a:defRPr>
      </a:lvl4pPr>
      <a:lvl5pPr algn="l" rtl="0" eaLnBrk="1" fontAlgn="base" hangingPunct="1">
        <a:lnSpc>
          <a:spcPts val="2100"/>
        </a:lnSpc>
        <a:spcBef>
          <a:spcPct val="0"/>
        </a:spcBef>
        <a:spcAft>
          <a:spcPct val="0"/>
        </a:spcAft>
        <a:defRPr sz="1600" b="1">
          <a:solidFill>
            <a:srgbClr val="EE3124"/>
          </a:solidFill>
          <a:latin typeface="Arial" charset="0"/>
          <a:ea typeface="ＭＳ Ｐゴシック" pitchFamily="1" charset="-128"/>
        </a:defRPr>
      </a:lvl5pPr>
      <a:lvl6pPr marL="457200" algn="l" rtl="0" eaLnBrk="1" fontAlgn="base" hangingPunct="1">
        <a:lnSpc>
          <a:spcPts val="2100"/>
        </a:lnSpc>
        <a:spcBef>
          <a:spcPct val="0"/>
        </a:spcBef>
        <a:spcAft>
          <a:spcPct val="0"/>
        </a:spcAft>
        <a:defRPr sz="1600" b="1">
          <a:solidFill>
            <a:srgbClr val="EE3124"/>
          </a:solidFill>
          <a:latin typeface="Arial" charset="0"/>
          <a:ea typeface="ＭＳ Ｐゴシック" pitchFamily="1" charset="-128"/>
        </a:defRPr>
      </a:lvl6pPr>
      <a:lvl7pPr marL="914400" algn="l" rtl="0" eaLnBrk="1" fontAlgn="base" hangingPunct="1">
        <a:lnSpc>
          <a:spcPts val="2100"/>
        </a:lnSpc>
        <a:spcBef>
          <a:spcPct val="0"/>
        </a:spcBef>
        <a:spcAft>
          <a:spcPct val="0"/>
        </a:spcAft>
        <a:defRPr sz="1600" b="1">
          <a:solidFill>
            <a:srgbClr val="EE3124"/>
          </a:solidFill>
          <a:latin typeface="Arial" charset="0"/>
          <a:ea typeface="ＭＳ Ｐゴシック" pitchFamily="1" charset="-128"/>
        </a:defRPr>
      </a:lvl7pPr>
      <a:lvl8pPr marL="1371600" algn="l" rtl="0" eaLnBrk="1" fontAlgn="base" hangingPunct="1">
        <a:lnSpc>
          <a:spcPts val="2100"/>
        </a:lnSpc>
        <a:spcBef>
          <a:spcPct val="0"/>
        </a:spcBef>
        <a:spcAft>
          <a:spcPct val="0"/>
        </a:spcAft>
        <a:defRPr sz="1600" b="1">
          <a:solidFill>
            <a:srgbClr val="EE3124"/>
          </a:solidFill>
          <a:latin typeface="Arial" charset="0"/>
          <a:ea typeface="ＭＳ Ｐゴシック" pitchFamily="1" charset="-128"/>
        </a:defRPr>
      </a:lvl8pPr>
      <a:lvl9pPr marL="1828800" algn="l" rtl="0" eaLnBrk="1" fontAlgn="base" hangingPunct="1">
        <a:lnSpc>
          <a:spcPts val="2100"/>
        </a:lnSpc>
        <a:spcBef>
          <a:spcPct val="0"/>
        </a:spcBef>
        <a:spcAft>
          <a:spcPct val="0"/>
        </a:spcAft>
        <a:defRPr sz="1600" b="1">
          <a:solidFill>
            <a:srgbClr val="EE3124"/>
          </a:solidFill>
          <a:latin typeface="Arial" charset="0"/>
          <a:ea typeface="ＭＳ Ｐゴシック" pitchFamily="1" charset="-128"/>
        </a:defRPr>
      </a:lvl9pPr>
    </p:titleStyle>
    <p:bodyStyle>
      <a:lvl1pPr marL="342900" marR="0" indent="-342900" algn="l" defTabSz="914400" rtl="0" eaLnBrk="1" fontAlgn="base" latinLnBrk="0" hangingPunct="1">
        <a:lnSpc>
          <a:spcPts val="1600"/>
        </a:lnSpc>
        <a:spcBef>
          <a:spcPct val="0"/>
        </a:spcBef>
        <a:spcAft>
          <a:spcPts val="1200"/>
        </a:spcAft>
        <a:buClr>
          <a:srgbClr val="00AA87"/>
        </a:buClr>
        <a:buSzTx/>
        <a:buFont typeface="Times" pitchFamily="1" charset="0"/>
        <a:buChar char="•"/>
        <a:tabLst/>
        <a:defRPr lang="de-DE" sz="1800" kern="1200" noProof="0" dirty="0" smtClean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42950" marR="0" indent="-285750" algn="l" defTabSz="914400" rtl="0" eaLnBrk="1" fontAlgn="base" latinLnBrk="0" hangingPunct="1">
        <a:lnSpc>
          <a:spcPts val="1600"/>
        </a:lnSpc>
        <a:spcBef>
          <a:spcPct val="0"/>
        </a:spcBef>
        <a:spcAft>
          <a:spcPts val="1200"/>
        </a:spcAft>
        <a:buClr>
          <a:srgbClr val="00AA87"/>
        </a:buClr>
        <a:buSzTx/>
        <a:buFontTx/>
        <a:buChar char="–"/>
        <a:tabLst/>
        <a:defRPr lang="de-DE" sz="1800" kern="1200" noProof="0" dirty="0" smtClean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marR="0" indent="-228600" algn="l" defTabSz="914400" rtl="0" eaLnBrk="1" fontAlgn="base" latinLnBrk="0" hangingPunct="1">
        <a:lnSpc>
          <a:spcPts val="1600"/>
        </a:lnSpc>
        <a:spcBef>
          <a:spcPct val="0"/>
        </a:spcBef>
        <a:spcAft>
          <a:spcPts val="1200"/>
        </a:spcAft>
        <a:buClr>
          <a:srgbClr val="00AA87"/>
        </a:buClr>
        <a:buSzTx/>
        <a:buFontTx/>
        <a:buChar char="•"/>
        <a:tabLst/>
        <a:defRPr lang="de-DE" sz="1800" kern="1200" noProof="0" dirty="0" smtClean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marR="0" indent="-228600" algn="l" defTabSz="914400" rtl="0" eaLnBrk="1" fontAlgn="base" latinLnBrk="0" hangingPunct="1">
        <a:lnSpc>
          <a:spcPts val="1600"/>
        </a:lnSpc>
        <a:spcBef>
          <a:spcPct val="0"/>
        </a:spcBef>
        <a:spcAft>
          <a:spcPts val="1200"/>
        </a:spcAft>
        <a:buClr>
          <a:srgbClr val="00AA87"/>
        </a:buClr>
        <a:buSzTx/>
        <a:buFontTx/>
        <a:buChar char="–"/>
        <a:tabLst/>
        <a:defRPr lang="de-DE" sz="1800" kern="1200" noProof="0" dirty="0" smtClean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marR="0" indent="-228600" algn="l" defTabSz="914400" rtl="0" eaLnBrk="1" fontAlgn="base" latinLnBrk="0" hangingPunct="1">
        <a:lnSpc>
          <a:spcPts val="1600"/>
        </a:lnSpc>
        <a:spcBef>
          <a:spcPct val="0"/>
        </a:spcBef>
        <a:spcAft>
          <a:spcPts val="1200"/>
        </a:spcAft>
        <a:buClr>
          <a:srgbClr val="00AA87"/>
        </a:buClr>
        <a:buSzTx/>
        <a:buFontTx/>
        <a:buChar char="»"/>
        <a:tabLst/>
        <a:defRPr lang="de-AT" sz="1800" kern="1200" noProof="0" dirty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rtl="0" eaLnBrk="1" fontAlgn="base" hangingPunct="1">
        <a:lnSpc>
          <a:spcPts val="2100"/>
        </a:lnSpc>
        <a:spcBef>
          <a:spcPct val="0"/>
        </a:spcBef>
        <a:spcAft>
          <a:spcPts val="100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lnSpc>
          <a:spcPts val="2100"/>
        </a:lnSpc>
        <a:spcBef>
          <a:spcPct val="0"/>
        </a:spcBef>
        <a:spcAft>
          <a:spcPts val="100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lnSpc>
          <a:spcPts val="2100"/>
        </a:lnSpc>
        <a:spcBef>
          <a:spcPct val="0"/>
        </a:spcBef>
        <a:spcAft>
          <a:spcPts val="100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lnSpc>
          <a:spcPts val="2100"/>
        </a:lnSpc>
        <a:spcBef>
          <a:spcPct val="0"/>
        </a:spcBef>
        <a:spcAft>
          <a:spcPts val="100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recruiter.net/" TargetMode="External"/><Relationship Id="rId2" Type="http://schemas.openxmlformats.org/officeDocument/2006/relationships/hyperlink" Target="mailto:support@eRecruiter.ne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upport.erecruiter.net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jobs.johampartner.at/" TargetMode="External"/><Relationship Id="rId2" Type="http://schemas.openxmlformats.org/officeDocument/2006/relationships/hyperlink" Target="https://app.erecruiter.net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ortal.erecruiter.net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520" y="5214019"/>
            <a:ext cx="6372225" cy="228600"/>
          </a:xfrm>
          <a:noFill/>
        </p:spPr>
        <p:txBody>
          <a:bodyPr/>
          <a:lstStyle/>
          <a:p>
            <a:pPr algn="l"/>
            <a:r>
              <a:rPr lang="de-DE" dirty="0" err="1">
                <a:latin typeface="HurmeGeometricSans3 Regular" pitchFamily="34" charset="0"/>
              </a:rPr>
              <a:t>eRecruiter</a:t>
            </a:r>
            <a:r>
              <a:rPr lang="de-DE" dirty="0">
                <a:latin typeface="HurmeGeometricSans3 Regular" pitchFamily="34" charset="0"/>
              </a:rPr>
              <a:t> Schulung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1520" y="5517232"/>
            <a:ext cx="6372225" cy="228600"/>
          </a:xfrm>
        </p:spPr>
        <p:txBody>
          <a:bodyPr/>
          <a:lstStyle/>
          <a:p>
            <a:pPr algn="l"/>
            <a:fld id="{2B9B0E32-878C-4B76-917C-89FEFFED1135}" type="datetime2">
              <a:rPr lang="de-AT" smtClean="0">
                <a:latin typeface="HurmeGeometricSans3 Regular" pitchFamily="34" charset="0"/>
              </a:rPr>
              <a:pPr algn="l"/>
              <a:t>Mittwoch, 23. August 2017</a:t>
            </a:fld>
            <a:endParaRPr lang="de-DE" dirty="0">
              <a:latin typeface="HurmeGeometricSans3 Regular" pitchFamily="34" charset="0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294967295"/>
          </p:nvPr>
        </p:nvSpPr>
        <p:spPr>
          <a:xfrm>
            <a:off x="0" y="0"/>
            <a:ext cx="7029128" cy="908720"/>
          </a:xfrm>
          <a:prstGeom prst="rect">
            <a:avLst/>
          </a:prstGeom>
        </p:spPr>
        <p:txBody>
          <a:bodyPr anchor="ctr"/>
          <a:lstStyle/>
          <a:p>
            <a:r>
              <a:rPr lang="de-AT" sz="3200" dirty="0">
                <a:solidFill>
                  <a:schemeClr val="bg1"/>
                </a:solidFill>
                <a:latin typeface="HurmeGeometricSans3 SemiBold" pitchFamily="34" charset="0"/>
              </a:rPr>
              <a:t>	eRecruiter</a:t>
            </a:r>
            <a:endParaRPr lang="de-DE" sz="3200" dirty="0">
              <a:solidFill>
                <a:schemeClr val="bg1"/>
              </a:solidFill>
              <a:latin typeface="HurmeGeometricSans3 Semi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584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Aufgabe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Erstellen Sie bitte für den bereits angelegten Testkunden einen Job.</a:t>
            </a:r>
          </a:p>
          <a:p>
            <a:r>
              <a:rPr lang="de-AT" dirty="0"/>
              <a:t>Führen Sie die eben beschriebenen Arbeitsschritte aus.</a:t>
            </a:r>
          </a:p>
          <a:p>
            <a:r>
              <a:rPr lang="de-AT" dirty="0"/>
              <a:t>Betrachten Sie das fertige Stelleninserat über die Aktion</a:t>
            </a:r>
            <a:br>
              <a:rPr lang="de-AT" dirty="0"/>
            </a:br>
            <a:r>
              <a:rPr lang="de-AT" dirty="0"/>
              <a:t>in der Aktionsleiste links unten. </a:t>
            </a:r>
          </a:p>
          <a:p>
            <a:r>
              <a:rPr lang="de-AT" dirty="0"/>
              <a:t>Veröffentlichen Sie den Job auf Ihrem Bewerberportal.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www.eRecruiter.net</a:t>
            </a: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7029128" cy="908720"/>
          </a:xfrm>
          <a:prstGeom prst="rect">
            <a:avLst/>
          </a:prstGeom>
        </p:spPr>
        <p:txBody>
          <a:bodyPr anchor="ctr"/>
          <a:lstStyle/>
          <a:p>
            <a:r>
              <a:rPr lang="de-AT" sz="3200" dirty="0">
                <a:solidFill>
                  <a:schemeClr val="bg1"/>
                </a:solidFill>
                <a:latin typeface="HurmeGeometricSans3 SemiBold" pitchFamily="34" charset="0"/>
              </a:rPr>
              <a:t>	eRecruiter</a:t>
            </a:r>
            <a:endParaRPr lang="de-DE" sz="3200" dirty="0">
              <a:solidFill>
                <a:schemeClr val="bg1"/>
              </a:solidFill>
              <a:latin typeface="HurmeGeometricSans3 SemiBold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14" r="19145"/>
          <a:stretch/>
        </p:blipFill>
        <p:spPr bwMode="auto">
          <a:xfrm>
            <a:off x="6516217" y="2894256"/>
            <a:ext cx="1296144" cy="302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02008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Bewerber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98525" y="2521173"/>
            <a:ext cx="7342188" cy="3140075"/>
          </a:xfrm>
        </p:spPr>
        <p:txBody>
          <a:bodyPr/>
          <a:lstStyle/>
          <a:p>
            <a:endParaRPr lang="de-AT" dirty="0"/>
          </a:p>
          <a:p>
            <a:endParaRPr lang="de-AT" dirty="0"/>
          </a:p>
          <a:p>
            <a:r>
              <a:rPr lang="de-AT" dirty="0"/>
              <a:t>Bewerber kann über 3 Wege ins System gelangen:</a:t>
            </a:r>
          </a:p>
          <a:p>
            <a:pPr lvl="1"/>
            <a:r>
              <a:rPr lang="de-AT" dirty="0"/>
              <a:t>Per Bewerberportal (Online-Bewerbung)</a:t>
            </a:r>
          </a:p>
          <a:p>
            <a:pPr lvl="1"/>
            <a:r>
              <a:rPr lang="de-AT" dirty="0"/>
              <a:t>Per E-Mail (Outlook </a:t>
            </a:r>
            <a:r>
              <a:rPr lang="de-AT" dirty="0" err="1"/>
              <a:t>Plugin</a:t>
            </a:r>
            <a:r>
              <a:rPr lang="de-AT" dirty="0"/>
              <a:t> oder E-Mail Import)</a:t>
            </a:r>
          </a:p>
          <a:p>
            <a:pPr lvl="1"/>
            <a:r>
              <a:rPr lang="de-AT" dirty="0"/>
              <a:t>Manuelles Anlegen (Schriftliche Bewerbung)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www.eRecruiter.net</a:t>
            </a: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7029128" cy="908720"/>
          </a:xfrm>
          <a:prstGeom prst="rect">
            <a:avLst/>
          </a:prstGeom>
        </p:spPr>
        <p:txBody>
          <a:bodyPr anchor="ctr"/>
          <a:lstStyle/>
          <a:p>
            <a:r>
              <a:rPr lang="de-AT" sz="3200" dirty="0">
                <a:solidFill>
                  <a:schemeClr val="bg1"/>
                </a:solidFill>
                <a:latin typeface="HurmeGeometricSans3 SemiBold" pitchFamily="34" charset="0"/>
              </a:rPr>
              <a:t>	eRecruiter</a:t>
            </a:r>
            <a:endParaRPr lang="de-DE" sz="3200" dirty="0">
              <a:solidFill>
                <a:schemeClr val="bg1"/>
              </a:solidFill>
              <a:latin typeface="HurmeGeometricSans3 SemiBold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060848"/>
            <a:ext cx="5256585" cy="737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7652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Aufgabe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Bewerben Sie sich online auf den gerade veröffentlichten Job:</a:t>
            </a:r>
          </a:p>
          <a:p>
            <a:pPr lvl="1"/>
            <a:r>
              <a:rPr lang="de-AT" dirty="0"/>
              <a:t>Mit </a:t>
            </a:r>
            <a:r>
              <a:rPr lang="de-AT" b="1" dirty="0"/>
              <a:t>Ihrer</a:t>
            </a:r>
            <a:r>
              <a:rPr lang="de-AT" dirty="0"/>
              <a:t> </a:t>
            </a:r>
            <a:r>
              <a:rPr lang="de-AT" b="1" dirty="0"/>
              <a:t>E-Mail Adresse</a:t>
            </a:r>
          </a:p>
          <a:p>
            <a:pPr lvl="1"/>
            <a:r>
              <a:rPr lang="de-AT" dirty="0"/>
              <a:t>Ihrer Telefonnummer</a:t>
            </a:r>
          </a:p>
          <a:p>
            <a:pPr lvl="1"/>
            <a:r>
              <a:rPr lang="de-AT" dirty="0"/>
              <a:t>Ergänzen Sie auf der Bewerber-Detailseite noch:</a:t>
            </a:r>
          </a:p>
          <a:p>
            <a:pPr lvl="2"/>
            <a:r>
              <a:rPr lang="de-AT" dirty="0"/>
              <a:t>Ausbildung</a:t>
            </a:r>
          </a:p>
          <a:p>
            <a:pPr lvl="2"/>
            <a:r>
              <a:rPr lang="de-AT" dirty="0"/>
              <a:t>Kenntnisse</a:t>
            </a:r>
          </a:p>
          <a:p>
            <a:pPr lvl="2"/>
            <a:r>
              <a:rPr lang="de-AT" dirty="0"/>
              <a:t>Berufliche Anforderungen</a:t>
            </a:r>
          </a:p>
          <a:p>
            <a:r>
              <a:rPr lang="de-AT" dirty="0"/>
              <a:t>Alternativ können Sie einen Bewerber manuell anlegen:</a:t>
            </a:r>
          </a:p>
          <a:p>
            <a:pPr lvl="1"/>
            <a:r>
              <a:rPr lang="de-AT" dirty="0"/>
              <a:t>Den Bewerber über „Zu Job hinzufügen“ Ihrem Test-Job zuordnen</a:t>
            </a:r>
          </a:p>
          <a:p>
            <a:pPr lvl="1"/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www.eRecruiter.net</a:t>
            </a: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7029128" cy="908720"/>
          </a:xfrm>
          <a:prstGeom prst="rect">
            <a:avLst/>
          </a:prstGeom>
        </p:spPr>
        <p:txBody>
          <a:bodyPr anchor="ctr"/>
          <a:lstStyle/>
          <a:p>
            <a:r>
              <a:rPr lang="de-AT" sz="3200" dirty="0">
                <a:solidFill>
                  <a:schemeClr val="bg1"/>
                </a:solidFill>
                <a:latin typeface="HurmeGeometricSans3 SemiBold" pitchFamily="34" charset="0"/>
              </a:rPr>
              <a:t>	eRecruiter</a:t>
            </a:r>
            <a:endParaRPr lang="de-DE" sz="3200" dirty="0">
              <a:solidFill>
                <a:schemeClr val="bg1"/>
              </a:solidFill>
              <a:latin typeface="HurmeGeometricSans3 Semi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575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C:\Users\reginawurzinger.EPKCENTRAL\Desktop\Aktionsleis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976451"/>
            <a:ext cx="5139407" cy="222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2514820"/>
            <a:ext cx="7704856" cy="2074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Bewerber-Detailseite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www.eRecruiter.net</a:t>
            </a:r>
          </a:p>
        </p:txBody>
      </p:sp>
      <p:cxnSp>
        <p:nvCxnSpPr>
          <p:cNvPr id="9" name="Gerade Verbindung mit Pfeil 8"/>
          <p:cNvCxnSpPr/>
          <p:nvPr/>
        </p:nvCxnSpPr>
        <p:spPr bwMode="auto">
          <a:xfrm flipV="1">
            <a:off x="1400939" y="4545124"/>
            <a:ext cx="0" cy="46805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943580" y="5013176"/>
            <a:ext cx="1032655" cy="276999"/>
          </a:xfrm>
          <a:prstGeom prst="rect">
            <a:avLst/>
          </a:prstGeom>
          <a:solidFill>
            <a:srgbClr val="EBEBEB"/>
          </a:solidFill>
          <a:ln w="12700">
            <a:solidFill>
              <a:srgbClr val="19BF9B"/>
            </a:solidFill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 algn="ctr">
              <a:defRPr sz="1200">
                <a:latin typeface="HurmeGeometricSans3 Regular" pitchFamily="34" charset="0"/>
                <a:ea typeface="ＭＳ Ｐゴシック" pitchFamily="1" charset="-128"/>
              </a:defRPr>
            </a:lvl1pPr>
          </a:lstStyle>
          <a:p>
            <a:r>
              <a:rPr lang="de-AT" dirty="0">
                <a:solidFill>
                  <a:srgbClr val="00B050"/>
                </a:solidFill>
              </a:rPr>
              <a:t>Aktiv</a:t>
            </a:r>
            <a:r>
              <a:rPr lang="de-AT" dirty="0"/>
              <a:t>/</a:t>
            </a:r>
            <a:r>
              <a:rPr lang="de-AT" dirty="0">
                <a:solidFill>
                  <a:srgbClr val="EB505A"/>
                </a:solidFill>
              </a:rPr>
              <a:t>Inaktiv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7289996" y="4441419"/>
            <a:ext cx="1242443" cy="276999"/>
          </a:xfrm>
          <a:prstGeom prst="rect">
            <a:avLst/>
          </a:prstGeom>
          <a:solidFill>
            <a:srgbClr val="EBEBEB"/>
          </a:solidFill>
          <a:ln w="12700">
            <a:solidFill>
              <a:srgbClr val="19BF9B"/>
            </a:solidFill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 algn="ctr">
              <a:defRPr sz="1200">
                <a:latin typeface="HurmeGeometricSans3 Regular" pitchFamily="34" charset="0"/>
                <a:ea typeface="ＭＳ Ｐゴシック" pitchFamily="1" charset="-128"/>
              </a:defRPr>
            </a:lvl1pPr>
          </a:lstStyle>
          <a:p>
            <a:r>
              <a:rPr lang="de-AT" dirty="0"/>
              <a:t>Telefon/E-Mail</a:t>
            </a:r>
          </a:p>
        </p:txBody>
      </p:sp>
      <p:cxnSp>
        <p:nvCxnSpPr>
          <p:cNvPr id="20" name="Gerade Verbindung mit Pfeil 19"/>
          <p:cNvCxnSpPr/>
          <p:nvPr/>
        </p:nvCxnSpPr>
        <p:spPr bwMode="auto">
          <a:xfrm flipV="1">
            <a:off x="7956376" y="3798251"/>
            <a:ext cx="0" cy="28526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Textfeld 20"/>
          <p:cNvSpPr txBox="1"/>
          <p:nvPr/>
        </p:nvSpPr>
        <p:spPr>
          <a:xfrm>
            <a:off x="7539987" y="4069664"/>
            <a:ext cx="992453" cy="276999"/>
          </a:xfrm>
          <a:prstGeom prst="rect">
            <a:avLst/>
          </a:prstGeom>
          <a:solidFill>
            <a:srgbClr val="EBEBEB"/>
          </a:solidFill>
          <a:ln w="12700">
            <a:solidFill>
              <a:srgbClr val="19BF9B"/>
            </a:solidFill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 algn="ctr">
              <a:defRPr sz="1200">
                <a:latin typeface="HurmeGeometricSans3 Regular" pitchFamily="34" charset="0"/>
                <a:ea typeface="ＭＳ Ｐゴシック" pitchFamily="1" charset="-128"/>
              </a:defRPr>
            </a:lvl1pPr>
          </a:lstStyle>
          <a:p>
            <a:r>
              <a:rPr lang="de-AT" dirty="0"/>
              <a:t>Lebenslauf</a:t>
            </a:r>
          </a:p>
        </p:txBody>
      </p:sp>
      <p:sp>
        <p:nvSpPr>
          <p:cNvPr id="2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7029128" cy="908720"/>
          </a:xfrm>
          <a:prstGeom prst="rect">
            <a:avLst/>
          </a:prstGeom>
        </p:spPr>
        <p:txBody>
          <a:bodyPr anchor="ctr"/>
          <a:lstStyle/>
          <a:p>
            <a:r>
              <a:rPr lang="de-AT" sz="3200" dirty="0">
                <a:solidFill>
                  <a:schemeClr val="bg1"/>
                </a:solidFill>
                <a:latin typeface="HurmeGeometricSans3 SemiBold" pitchFamily="34" charset="0"/>
              </a:rPr>
              <a:t>	eRecruiter</a:t>
            </a:r>
            <a:endParaRPr lang="de-DE" sz="3200" dirty="0">
              <a:solidFill>
                <a:schemeClr val="bg1"/>
              </a:solidFill>
              <a:latin typeface="HurmeGeometricSans3 SemiBold" pitchFamily="34" charset="0"/>
            </a:endParaRPr>
          </a:p>
        </p:txBody>
      </p:sp>
      <p:cxnSp>
        <p:nvCxnSpPr>
          <p:cNvPr id="12" name="Gerade Verbindung mit Pfeil 11"/>
          <p:cNvCxnSpPr/>
          <p:nvPr/>
        </p:nvCxnSpPr>
        <p:spPr bwMode="auto">
          <a:xfrm flipV="1">
            <a:off x="6817181" y="3798251"/>
            <a:ext cx="115005" cy="635075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5895041" y="4433326"/>
            <a:ext cx="1180131" cy="461665"/>
          </a:xfrm>
          <a:prstGeom prst="rect">
            <a:avLst/>
          </a:prstGeom>
          <a:solidFill>
            <a:srgbClr val="EBEBEB"/>
          </a:solidFill>
          <a:ln w="12700">
            <a:solidFill>
              <a:srgbClr val="19BF9B"/>
            </a:solidFill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 algn="ctr">
              <a:defRPr sz="1200">
                <a:latin typeface="HurmeGeometricSans3 Regular" pitchFamily="34" charset="0"/>
                <a:ea typeface="ＭＳ Ｐゴシック" pitchFamily="1" charset="-128"/>
              </a:defRPr>
            </a:lvl1pPr>
          </a:lstStyle>
          <a:p>
            <a:r>
              <a:rPr lang="de-AT" dirty="0"/>
              <a:t>Vollständigkeit</a:t>
            </a:r>
            <a:br>
              <a:rPr lang="de-AT" dirty="0"/>
            </a:br>
            <a:r>
              <a:rPr lang="de-AT" dirty="0"/>
              <a:t>des Profils</a:t>
            </a:r>
          </a:p>
        </p:txBody>
      </p:sp>
      <p:cxnSp>
        <p:nvCxnSpPr>
          <p:cNvPr id="23" name="Gerade Verbindung mit Pfeil 22"/>
          <p:cNvCxnSpPr/>
          <p:nvPr/>
        </p:nvCxnSpPr>
        <p:spPr bwMode="auto">
          <a:xfrm flipV="1">
            <a:off x="7393245" y="3552115"/>
            <a:ext cx="156146" cy="88121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Gerade Verbindung mit Pfeil 39"/>
          <p:cNvCxnSpPr/>
          <p:nvPr/>
        </p:nvCxnSpPr>
        <p:spPr bwMode="auto">
          <a:xfrm flipH="1" flipV="1">
            <a:off x="6280803" y="5744289"/>
            <a:ext cx="453667" cy="86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Grafi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2519530"/>
            <a:ext cx="7704855" cy="260021"/>
          </a:xfrm>
          <a:prstGeom prst="rect">
            <a:avLst/>
          </a:prstGeom>
        </p:spPr>
      </p:pic>
      <p:sp>
        <p:nvSpPr>
          <p:cNvPr id="41" name="Textfeld 40"/>
          <p:cNvSpPr txBox="1"/>
          <p:nvPr/>
        </p:nvSpPr>
        <p:spPr>
          <a:xfrm>
            <a:off x="6734470" y="5606651"/>
            <a:ext cx="1635384" cy="276999"/>
          </a:xfrm>
          <a:prstGeom prst="rect">
            <a:avLst/>
          </a:prstGeom>
          <a:solidFill>
            <a:srgbClr val="EBEBEB"/>
          </a:solidFill>
          <a:ln w="12700">
            <a:solidFill>
              <a:srgbClr val="19BF9B"/>
            </a:solidFill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 algn="ctr">
              <a:defRPr sz="1200">
                <a:latin typeface="HurmeGeometricSans3 Regular" pitchFamily="34" charset="0"/>
                <a:ea typeface="ＭＳ Ｐゴシック" pitchFamily="1" charset="-128"/>
              </a:defRPr>
            </a:lvl1pPr>
          </a:lstStyle>
          <a:p>
            <a:r>
              <a:rPr lang="de-AT" dirty="0"/>
              <a:t>Aktionsleiste („Mehr“)</a:t>
            </a:r>
          </a:p>
        </p:txBody>
      </p:sp>
      <p:cxnSp>
        <p:nvCxnSpPr>
          <p:cNvPr id="25" name="Gerade Verbindung mit Pfeil 24"/>
          <p:cNvCxnSpPr/>
          <p:nvPr/>
        </p:nvCxnSpPr>
        <p:spPr bwMode="auto">
          <a:xfrm>
            <a:off x="1948214" y="2309522"/>
            <a:ext cx="0" cy="525865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Gerade Verbindung mit Pfeil 28"/>
          <p:cNvCxnSpPr/>
          <p:nvPr/>
        </p:nvCxnSpPr>
        <p:spPr bwMode="auto">
          <a:xfrm>
            <a:off x="4362536" y="2309522"/>
            <a:ext cx="0" cy="525865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Textfeld 29"/>
          <p:cNvSpPr txBox="1"/>
          <p:nvPr/>
        </p:nvSpPr>
        <p:spPr>
          <a:xfrm>
            <a:off x="3540988" y="2071881"/>
            <a:ext cx="1612942" cy="276999"/>
          </a:xfrm>
          <a:prstGeom prst="rect">
            <a:avLst/>
          </a:prstGeom>
          <a:solidFill>
            <a:srgbClr val="EBEBEB"/>
          </a:solidFill>
          <a:ln w="12700">
            <a:solidFill>
              <a:srgbClr val="19BF9B"/>
            </a:solidFill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 algn="ctr">
              <a:defRPr sz="1200">
                <a:latin typeface="HurmeGeometricSans3 Regular" pitchFamily="34" charset="0"/>
                <a:ea typeface="ＭＳ Ｐゴシック" pitchFamily="1" charset="-128"/>
              </a:defRPr>
            </a:lvl1pPr>
          </a:lstStyle>
          <a:p>
            <a:r>
              <a:rPr lang="de-AT" dirty="0"/>
              <a:t>Bewerberdokumente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827584" y="2071881"/>
            <a:ext cx="2244525" cy="276999"/>
          </a:xfrm>
          <a:prstGeom prst="rect">
            <a:avLst/>
          </a:prstGeom>
          <a:solidFill>
            <a:srgbClr val="EBEBEB"/>
          </a:solidFill>
          <a:ln w="12700">
            <a:solidFill>
              <a:srgbClr val="19BF9B"/>
            </a:solidFill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 algn="ctr">
              <a:defRPr sz="1200">
                <a:latin typeface="HurmeGeometricSans3 Regular" pitchFamily="34" charset="0"/>
                <a:ea typeface="ＭＳ Ｐゴシック" pitchFamily="1" charset="-128"/>
              </a:defRPr>
            </a:lvl1pPr>
          </a:lstStyle>
          <a:p>
            <a:r>
              <a:rPr lang="de-AT" dirty="0"/>
              <a:t>Jobs (Offen / Abgeschlossen)</a:t>
            </a:r>
          </a:p>
        </p:txBody>
      </p:sp>
    </p:spTree>
    <p:extLst>
      <p:ext uri="{BB962C8B-B14F-4D97-AF65-F5344CB8AC3E}">
        <p14:creationId xmlns:p14="http://schemas.microsoft.com/office/powerpoint/2010/main" val="192642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8" grpId="0" animBg="1"/>
      <p:bldP spid="21" grpId="0" animBg="1"/>
      <p:bldP spid="13" grpId="0" animBg="1"/>
      <p:bldP spid="41" grpId="0" animBg="1"/>
      <p:bldP spid="30" grpId="0" animBg="1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/>
          <a:srcRect r="458"/>
          <a:stretch/>
        </p:blipFill>
        <p:spPr>
          <a:xfrm>
            <a:off x="971600" y="1988839"/>
            <a:ext cx="6192688" cy="271693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Bewerber-Detailseite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49090" y="5018239"/>
            <a:ext cx="8280920" cy="2011161"/>
          </a:xfrm>
        </p:spPr>
        <p:txBody>
          <a:bodyPr/>
          <a:lstStyle/>
          <a:p>
            <a:r>
              <a:rPr lang="de-AT" dirty="0"/>
              <a:t>Detailseite mit Navigation zum Schnellzugriff (Reihenfolge anpassbar)</a:t>
            </a:r>
          </a:p>
          <a:p>
            <a:r>
              <a:rPr lang="de-AT" dirty="0"/>
              <a:t>Daten liefert im Fall der Online-Bewerbung Großteils der Bewerber =&gt; Vorsicht!</a:t>
            </a:r>
          </a:p>
          <a:p>
            <a:r>
              <a:rPr lang="de-AT" dirty="0"/>
              <a:t>Diese Details sind auch in der Bewerbersuche durchsuchbar</a:t>
            </a:r>
          </a:p>
          <a:p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www.eRecruiter.net</a:t>
            </a:r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7029128" cy="908720"/>
          </a:xfrm>
          <a:prstGeom prst="rect">
            <a:avLst/>
          </a:prstGeom>
        </p:spPr>
        <p:txBody>
          <a:bodyPr anchor="ctr"/>
          <a:lstStyle/>
          <a:p>
            <a:r>
              <a:rPr lang="de-AT" sz="3200" dirty="0">
                <a:solidFill>
                  <a:srgbClr val="FFFFFF"/>
                </a:solidFill>
                <a:latin typeface="HurmeGeometricSans3 SemiBold" pitchFamily="34" charset="0"/>
              </a:rPr>
              <a:t>	eRecruiter</a:t>
            </a:r>
            <a:endParaRPr lang="de-DE" sz="3200" dirty="0">
              <a:solidFill>
                <a:srgbClr val="FFFFFF"/>
              </a:solidFill>
              <a:latin typeface="HurmeGeometricSans3 SemiBold" pitchFamily="34" charset="0"/>
            </a:endParaRPr>
          </a:p>
        </p:txBody>
      </p:sp>
      <p:cxnSp>
        <p:nvCxnSpPr>
          <p:cNvPr id="8" name="Gerade Verbindung mit Pfeil 7"/>
          <p:cNvCxnSpPr/>
          <p:nvPr/>
        </p:nvCxnSpPr>
        <p:spPr bwMode="auto">
          <a:xfrm flipH="1" flipV="1">
            <a:off x="7188829" y="3789040"/>
            <a:ext cx="453667" cy="86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7663046" y="3558207"/>
            <a:ext cx="1098682" cy="461665"/>
          </a:xfrm>
          <a:prstGeom prst="rect">
            <a:avLst/>
          </a:prstGeom>
          <a:solidFill>
            <a:srgbClr val="EBEBEB"/>
          </a:solidFill>
          <a:ln w="12700">
            <a:solidFill>
              <a:srgbClr val="19BF9B"/>
            </a:solidFill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 algn="ctr">
              <a:defRPr sz="1200">
                <a:latin typeface="HurmeGeometricSans3 Regular" pitchFamily="34" charset="0"/>
                <a:ea typeface="ＭＳ Ｐゴシック" pitchFamily="1" charset="-128"/>
              </a:defRPr>
            </a:lvl1pPr>
          </a:lstStyle>
          <a:p>
            <a:r>
              <a:rPr lang="de-AT" dirty="0"/>
              <a:t>Wohnort des Bewerbers</a:t>
            </a:r>
          </a:p>
        </p:txBody>
      </p:sp>
    </p:spTree>
    <p:extLst>
      <p:ext uri="{BB962C8B-B14F-4D97-AF65-F5344CB8AC3E}">
        <p14:creationId xmlns:p14="http://schemas.microsoft.com/office/powerpoint/2010/main" val="3782845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489" y="1963247"/>
            <a:ext cx="7424911" cy="430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Bewerber-Detailseite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www.eRecruiter.net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AT" sz="3200">
                <a:solidFill>
                  <a:schemeClr val="bg1"/>
                </a:solidFill>
                <a:latin typeface="HurmeGeometricSans3 SemiBold" pitchFamily="34" charset="0"/>
              </a:rPr>
              <a:t>	eRecruiter</a:t>
            </a:r>
            <a:endParaRPr lang="de-DE" sz="3200" dirty="0">
              <a:solidFill>
                <a:schemeClr val="bg1"/>
              </a:solidFill>
              <a:latin typeface="HurmeGeometricSans3 SemiBold" pitchFamily="34" charset="0"/>
            </a:endParaRPr>
          </a:p>
        </p:txBody>
      </p:sp>
      <p:cxnSp>
        <p:nvCxnSpPr>
          <p:cNvPr id="7" name="Gerade Verbindung mit Pfeil 6"/>
          <p:cNvCxnSpPr/>
          <p:nvPr/>
        </p:nvCxnSpPr>
        <p:spPr bwMode="auto">
          <a:xfrm flipH="1">
            <a:off x="6156176" y="5589240"/>
            <a:ext cx="360040" cy="144016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Gerade Verbindung mit Pfeil 7"/>
          <p:cNvCxnSpPr/>
          <p:nvPr/>
        </p:nvCxnSpPr>
        <p:spPr bwMode="auto">
          <a:xfrm>
            <a:off x="3652425" y="5552174"/>
            <a:ext cx="360040" cy="1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Gerade Verbindung mit Pfeil 8"/>
          <p:cNvCxnSpPr/>
          <p:nvPr/>
        </p:nvCxnSpPr>
        <p:spPr bwMode="auto">
          <a:xfrm flipH="1">
            <a:off x="3446975" y="2855701"/>
            <a:ext cx="612155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2654972" y="5413676"/>
            <a:ext cx="1042273" cy="276999"/>
          </a:xfrm>
          <a:prstGeom prst="rect">
            <a:avLst/>
          </a:prstGeom>
          <a:solidFill>
            <a:srgbClr val="EBEBEB"/>
          </a:solidFill>
          <a:ln w="12700">
            <a:solidFill>
              <a:srgbClr val="19BF9B"/>
            </a:solidFill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 algn="ctr">
              <a:defRPr sz="1200">
                <a:latin typeface="HurmeGeometricSans3 Regular" pitchFamily="34" charset="0"/>
                <a:ea typeface="ＭＳ Ｐゴシック" pitchFamily="1" charset="-128"/>
              </a:defRPr>
            </a:lvl1pPr>
          </a:lstStyle>
          <a:p>
            <a:r>
              <a:rPr lang="de-AT" dirty="0"/>
              <a:t>Schlagworte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6516216" y="5299720"/>
            <a:ext cx="1584176" cy="461665"/>
          </a:xfrm>
          <a:prstGeom prst="rect">
            <a:avLst/>
          </a:prstGeom>
          <a:solidFill>
            <a:srgbClr val="EBEBEB"/>
          </a:solidFill>
          <a:ln w="12700">
            <a:solidFill>
              <a:srgbClr val="19BF9B"/>
            </a:solidFill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 algn="ctr">
              <a:defRPr sz="1200">
                <a:latin typeface="HurmeGeometricSans3 Regular" pitchFamily="34" charset="0"/>
                <a:ea typeface="ＭＳ Ｐゴシック" pitchFamily="1" charset="-128"/>
              </a:defRPr>
            </a:lvl1pPr>
          </a:lstStyle>
          <a:p>
            <a:r>
              <a:rPr lang="de-AT" dirty="0"/>
              <a:t>Klassifizierung</a:t>
            </a:r>
          </a:p>
          <a:p>
            <a:r>
              <a:rPr lang="de-AT" dirty="0"/>
              <a:t>(</a:t>
            </a:r>
            <a:r>
              <a:rPr lang="de-AT" dirty="0" err="1"/>
              <a:t>unabh</a:t>
            </a:r>
            <a:r>
              <a:rPr lang="de-AT" dirty="0"/>
              <a:t>. vom Job!)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4075314" y="2717201"/>
            <a:ext cx="1042273" cy="276999"/>
          </a:xfrm>
          <a:prstGeom prst="rect">
            <a:avLst/>
          </a:prstGeom>
          <a:solidFill>
            <a:srgbClr val="EBEBEB"/>
          </a:solidFill>
          <a:ln w="12700">
            <a:solidFill>
              <a:srgbClr val="19BF9B"/>
            </a:solidFill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 algn="ctr">
              <a:defRPr sz="1200">
                <a:latin typeface="HurmeGeometricSans3 Regular" pitchFamily="34" charset="0"/>
                <a:ea typeface="ＭＳ Ｐゴシック" pitchFamily="1" charset="-128"/>
              </a:defRPr>
            </a:lvl1pPr>
          </a:lstStyle>
          <a:p>
            <a:r>
              <a:rPr lang="de-AT" dirty="0"/>
              <a:t>Berufsprofile</a:t>
            </a:r>
          </a:p>
        </p:txBody>
      </p:sp>
    </p:spTree>
    <p:extLst>
      <p:ext uri="{BB962C8B-B14F-4D97-AF65-F5344CB8AC3E}">
        <p14:creationId xmlns:p14="http://schemas.microsoft.com/office/powerpoint/2010/main" val="1971547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Bewerber-Detailseite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Welche Daten sind auch für den Bewerber ersichtlich?</a:t>
            </a:r>
          </a:p>
          <a:p>
            <a:r>
              <a:rPr lang="de-AT" dirty="0"/>
              <a:t>Einfache Grundregel: ALLE, mit den Ausnahmen</a:t>
            </a:r>
          </a:p>
          <a:p>
            <a:pPr lvl="1"/>
            <a:r>
              <a:rPr lang="de-AT" dirty="0"/>
              <a:t>Klassifizierung</a:t>
            </a:r>
          </a:p>
          <a:p>
            <a:pPr lvl="1"/>
            <a:r>
              <a:rPr lang="de-AT" dirty="0"/>
              <a:t>Benutzerdefinierte Felder (außer Fragebogen-Felder)</a:t>
            </a:r>
          </a:p>
          <a:p>
            <a:pPr lvl="1"/>
            <a:r>
              <a:rPr lang="de-AT" dirty="0"/>
              <a:t>Interne(!) Dokumente</a:t>
            </a:r>
          </a:p>
          <a:p>
            <a:pPr lvl="1"/>
            <a:r>
              <a:rPr lang="de-AT" dirty="0"/>
              <a:t>Wichtige Zusatzinformation</a:t>
            </a:r>
          </a:p>
          <a:p>
            <a:pPr lvl="1"/>
            <a:r>
              <a:rPr lang="de-AT" dirty="0"/>
              <a:t>Tags (Stichworte) vom Benutzer</a:t>
            </a:r>
          </a:p>
          <a:p>
            <a:pPr lvl="1"/>
            <a:r>
              <a:rPr lang="de-AT" dirty="0"/>
              <a:t>Gesprächsleitfäden (GLF)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www.eRecruiter.net</a:t>
            </a:r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7029128" cy="908720"/>
          </a:xfrm>
          <a:prstGeom prst="rect">
            <a:avLst/>
          </a:prstGeom>
        </p:spPr>
        <p:txBody>
          <a:bodyPr anchor="ctr"/>
          <a:lstStyle/>
          <a:p>
            <a:r>
              <a:rPr lang="de-AT" sz="3200" dirty="0">
                <a:solidFill>
                  <a:schemeClr val="bg1"/>
                </a:solidFill>
                <a:latin typeface="HurmeGeometricSans3 SemiBold" pitchFamily="34" charset="0"/>
              </a:rPr>
              <a:t>	eRecruiter</a:t>
            </a:r>
            <a:endParaRPr lang="de-DE" sz="3200" dirty="0">
              <a:solidFill>
                <a:schemeClr val="bg1"/>
              </a:solidFill>
              <a:latin typeface="HurmeGeometricSans3 Semi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7272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483" y="1978396"/>
            <a:ext cx="7914217" cy="332281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History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www.eRecruiter.net</a:t>
            </a:r>
          </a:p>
        </p:txBody>
      </p:sp>
      <p:cxnSp>
        <p:nvCxnSpPr>
          <p:cNvPr id="7" name="Gerade Verbindung mit Pfeil 6"/>
          <p:cNvCxnSpPr/>
          <p:nvPr/>
        </p:nvCxnSpPr>
        <p:spPr bwMode="auto">
          <a:xfrm flipV="1">
            <a:off x="7380312" y="4365104"/>
            <a:ext cx="0" cy="108012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 bwMode="auto">
          <a:xfrm flipH="1" flipV="1">
            <a:off x="898525" y="5301208"/>
            <a:ext cx="1067" cy="2094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/>
        </p:nvSpPr>
        <p:spPr>
          <a:xfrm>
            <a:off x="7125900" y="5445224"/>
            <a:ext cx="510076" cy="276999"/>
          </a:xfrm>
          <a:prstGeom prst="rect">
            <a:avLst/>
          </a:prstGeom>
          <a:solidFill>
            <a:srgbClr val="EBEBEB"/>
          </a:solidFill>
          <a:ln w="12700">
            <a:solidFill>
              <a:srgbClr val="19BF9B"/>
            </a:solidFill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 algn="ctr">
              <a:defRPr sz="1200">
                <a:latin typeface="HurmeGeometricSans3 Regular" pitchFamily="34" charset="0"/>
                <a:ea typeface="ＭＳ Ｐゴシック" pitchFamily="1" charset="-128"/>
              </a:defRPr>
            </a:lvl1pPr>
          </a:lstStyle>
          <a:p>
            <a:r>
              <a:rPr lang="de-AT" dirty="0"/>
              <a:t>Filter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396890" y="5536633"/>
            <a:ext cx="1005403" cy="276999"/>
          </a:xfrm>
          <a:prstGeom prst="rect">
            <a:avLst/>
          </a:prstGeom>
          <a:solidFill>
            <a:srgbClr val="EBEBEB"/>
          </a:solidFill>
          <a:ln w="12700">
            <a:solidFill>
              <a:srgbClr val="19BF9B"/>
            </a:solidFill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 algn="ctr">
              <a:defRPr sz="1200">
                <a:latin typeface="HurmeGeometricSans3 Regular" pitchFamily="34" charset="0"/>
                <a:ea typeface="ＭＳ Ｐゴシック" pitchFamily="1" charset="-128"/>
              </a:defRPr>
            </a:lvl1pPr>
          </a:lstStyle>
          <a:p>
            <a:r>
              <a:rPr lang="de-AT" dirty="0"/>
              <a:t>Farb-Codes</a:t>
            </a:r>
          </a:p>
        </p:txBody>
      </p:sp>
      <p:cxnSp>
        <p:nvCxnSpPr>
          <p:cNvPr id="21" name="Gerade Verbindung mit Pfeil 20"/>
          <p:cNvCxnSpPr/>
          <p:nvPr/>
        </p:nvCxnSpPr>
        <p:spPr bwMode="auto">
          <a:xfrm flipV="1">
            <a:off x="4283968" y="2348880"/>
            <a:ext cx="0" cy="2304256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Textfeld 21"/>
          <p:cNvSpPr txBox="1"/>
          <p:nvPr/>
        </p:nvSpPr>
        <p:spPr>
          <a:xfrm>
            <a:off x="3860058" y="4653136"/>
            <a:ext cx="867545" cy="461665"/>
          </a:xfrm>
          <a:prstGeom prst="rect">
            <a:avLst/>
          </a:prstGeom>
          <a:solidFill>
            <a:srgbClr val="EBEBEB"/>
          </a:solidFill>
          <a:ln w="12700">
            <a:solidFill>
              <a:srgbClr val="19BF9B"/>
            </a:solidFill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 algn="ctr">
              <a:defRPr sz="1200">
                <a:latin typeface="HurmeGeometricSans3 Regular" pitchFamily="34" charset="0"/>
                <a:ea typeface="ＭＳ Ｐゴシック" pitchFamily="1" charset="-128"/>
              </a:defRPr>
            </a:lvl1pPr>
          </a:lstStyle>
          <a:p>
            <a:r>
              <a:rPr lang="de-AT" dirty="0"/>
              <a:t>Zeitraum</a:t>
            </a:r>
          </a:p>
          <a:p>
            <a:r>
              <a:rPr lang="de-AT" dirty="0"/>
              <a:t>(Schieber)</a:t>
            </a:r>
          </a:p>
        </p:txBody>
      </p:sp>
      <p:sp>
        <p:nvSpPr>
          <p:cNvPr id="20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7029128" cy="908720"/>
          </a:xfrm>
          <a:prstGeom prst="rect">
            <a:avLst/>
          </a:prstGeom>
        </p:spPr>
        <p:txBody>
          <a:bodyPr anchor="ctr"/>
          <a:lstStyle/>
          <a:p>
            <a:r>
              <a:rPr lang="de-AT" sz="3200" dirty="0">
                <a:solidFill>
                  <a:schemeClr val="bg1"/>
                </a:solidFill>
                <a:latin typeface="HurmeGeometricSans3 SemiBold" pitchFamily="34" charset="0"/>
              </a:rPr>
              <a:t>	eRecruiter</a:t>
            </a:r>
            <a:endParaRPr lang="de-DE" sz="3200" dirty="0">
              <a:solidFill>
                <a:schemeClr val="bg1"/>
              </a:solidFill>
              <a:latin typeface="HurmeGeometricSans3 Semi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621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5300"/>
          <a:stretch/>
        </p:blipFill>
        <p:spPr bwMode="auto">
          <a:xfrm>
            <a:off x="539552" y="2924944"/>
            <a:ext cx="8352928" cy="111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www.eRecruiter.net</a:t>
            </a:r>
          </a:p>
        </p:txBody>
      </p:sp>
      <p:cxnSp>
        <p:nvCxnSpPr>
          <p:cNvPr id="10" name="Gerade Verbindung mit Pfeil 9"/>
          <p:cNvCxnSpPr/>
          <p:nvPr/>
        </p:nvCxnSpPr>
        <p:spPr bwMode="auto">
          <a:xfrm flipV="1">
            <a:off x="980805" y="3933056"/>
            <a:ext cx="0" cy="336996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/>
          <p:nvPr/>
        </p:nvCxnSpPr>
        <p:spPr bwMode="auto">
          <a:xfrm flipV="1">
            <a:off x="3446764" y="3941876"/>
            <a:ext cx="0" cy="336996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/>
          <p:nvPr/>
        </p:nvCxnSpPr>
        <p:spPr bwMode="auto">
          <a:xfrm flipV="1">
            <a:off x="5901519" y="3957332"/>
            <a:ext cx="0" cy="336996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/>
          <p:nvPr/>
        </p:nvCxnSpPr>
        <p:spPr bwMode="auto">
          <a:xfrm flipV="1">
            <a:off x="7803972" y="3956100"/>
            <a:ext cx="0" cy="336996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4" name="Textfeld 43"/>
          <p:cNvSpPr txBox="1"/>
          <p:nvPr/>
        </p:nvSpPr>
        <p:spPr>
          <a:xfrm>
            <a:off x="444323" y="4234467"/>
            <a:ext cx="1087157" cy="276999"/>
          </a:xfrm>
          <a:prstGeom prst="rect">
            <a:avLst/>
          </a:prstGeom>
          <a:solidFill>
            <a:srgbClr val="EBEBEB"/>
          </a:solidFill>
          <a:ln w="12700">
            <a:solidFill>
              <a:srgbClr val="19BF9B"/>
            </a:solidFill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 algn="ctr">
              <a:defRPr sz="1200">
                <a:latin typeface="HurmeGeometricSans3 Regular" pitchFamily="34" charset="0"/>
                <a:ea typeface="ＭＳ Ｐゴシック" pitchFamily="1" charset="-128"/>
              </a:defRPr>
            </a:lvl1pPr>
          </a:lstStyle>
          <a:p>
            <a:r>
              <a:rPr lang="de-AT" dirty="0"/>
              <a:t>Kundenname</a:t>
            </a:r>
          </a:p>
        </p:txBody>
      </p:sp>
      <p:sp>
        <p:nvSpPr>
          <p:cNvPr id="45" name="Textfeld 44"/>
          <p:cNvSpPr txBox="1"/>
          <p:nvPr/>
        </p:nvSpPr>
        <p:spPr>
          <a:xfrm>
            <a:off x="3059832" y="4232121"/>
            <a:ext cx="801823" cy="276999"/>
          </a:xfrm>
          <a:prstGeom prst="rect">
            <a:avLst/>
          </a:prstGeom>
          <a:solidFill>
            <a:srgbClr val="EBEBEB"/>
          </a:solidFill>
          <a:ln w="12700">
            <a:solidFill>
              <a:srgbClr val="19BF9B"/>
            </a:solidFill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 algn="ctr">
              <a:defRPr sz="1200">
                <a:latin typeface="HurmeGeometricSans3 Regular" pitchFamily="34" charset="0"/>
                <a:ea typeface="ＭＳ Ｐゴシック" pitchFamily="1" charset="-128"/>
              </a:defRPr>
            </a:lvl1pPr>
          </a:lstStyle>
          <a:p>
            <a:r>
              <a:rPr lang="de-AT" dirty="0" err="1"/>
              <a:t>Jobname</a:t>
            </a:r>
            <a:endParaRPr lang="de-AT" dirty="0"/>
          </a:p>
        </p:txBody>
      </p:sp>
      <p:sp>
        <p:nvSpPr>
          <p:cNvPr id="46" name="Textfeld 45"/>
          <p:cNvSpPr txBox="1"/>
          <p:nvPr/>
        </p:nvSpPr>
        <p:spPr>
          <a:xfrm>
            <a:off x="4971988" y="4253456"/>
            <a:ext cx="1239571" cy="276999"/>
          </a:xfrm>
          <a:prstGeom prst="rect">
            <a:avLst/>
          </a:prstGeom>
          <a:solidFill>
            <a:srgbClr val="EBEBEB"/>
          </a:solidFill>
          <a:ln w="12700">
            <a:solidFill>
              <a:srgbClr val="19BF9B"/>
            </a:solidFill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 algn="ctr">
              <a:defRPr sz="1200">
                <a:latin typeface="HurmeGeometricSans3 Regular" pitchFamily="34" charset="0"/>
                <a:ea typeface="ＭＳ Ｐゴシック" pitchFamily="1" charset="-128"/>
              </a:defRPr>
            </a:lvl1pPr>
          </a:lstStyle>
          <a:p>
            <a:r>
              <a:rPr lang="de-AT" dirty="0"/>
              <a:t>Dienstort intern</a:t>
            </a:r>
          </a:p>
        </p:txBody>
      </p:sp>
      <p:sp>
        <p:nvSpPr>
          <p:cNvPr id="47" name="Textfeld 46"/>
          <p:cNvSpPr txBox="1"/>
          <p:nvPr/>
        </p:nvSpPr>
        <p:spPr>
          <a:xfrm>
            <a:off x="6797869" y="4221088"/>
            <a:ext cx="1451039" cy="461665"/>
          </a:xfrm>
          <a:prstGeom prst="rect">
            <a:avLst/>
          </a:prstGeom>
          <a:solidFill>
            <a:srgbClr val="EBEBEB"/>
          </a:solidFill>
          <a:ln w="12700">
            <a:solidFill>
              <a:srgbClr val="19BF9B"/>
            </a:solidFill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 algn="ctr">
              <a:defRPr sz="1200">
                <a:latin typeface="HurmeGeometricSans3 Regular" pitchFamily="34" charset="0"/>
                <a:ea typeface="ＭＳ Ｐゴシック" pitchFamily="1" charset="-128"/>
              </a:defRPr>
            </a:lvl1pPr>
          </a:lstStyle>
          <a:p>
            <a:r>
              <a:rPr lang="de-AT" dirty="0"/>
              <a:t>Anzahl Bewerber </a:t>
            </a:r>
          </a:p>
          <a:p>
            <a:r>
              <a:rPr lang="de-AT" dirty="0"/>
              <a:t>je offene Gruppe</a:t>
            </a:r>
          </a:p>
        </p:txBody>
      </p:sp>
      <p:sp>
        <p:nvSpPr>
          <p:cNvPr id="48" name="Textfeld 47"/>
          <p:cNvSpPr txBox="1"/>
          <p:nvPr/>
        </p:nvSpPr>
        <p:spPr>
          <a:xfrm>
            <a:off x="7020272" y="2564904"/>
            <a:ext cx="1252277" cy="461665"/>
          </a:xfrm>
          <a:prstGeom prst="rect">
            <a:avLst/>
          </a:prstGeom>
          <a:solidFill>
            <a:srgbClr val="EBEBEB"/>
          </a:solidFill>
          <a:ln w="12700">
            <a:solidFill>
              <a:srgbClr val="19BF9B"/>
            </a:solidFill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 algn="ctr">
              <a:defRPr sz="1200">
                <a:latin typeface="HurmeGeometricSans3 Regular" pitchFamily="34" charset="0"/>
                <a:ea typeface="ＭＳ Ｐゴシック" pitchFamily="1" charset="-128"/>
              </a:defRPr>
            </a:lvl1pPr>
          </a:lstStyle>
          <a:p>
            <a:r>
              <a:rPr lang="de-AT" dirty="0"/>
              <a:t>Sichtbarkeit:</a:t>
            </a:r>
          </a:p>
          <a:p>
            <a:r>
              <a:rPr lang="de-AT" dirty="0"/>
              <a:t>Kundenportal</a:t>
            </a:r>
          </a:p>
        </p:txBody>
      </p:sp>
      <p:sp>
        <p:nvSpPr>
          <p:cNvPr id="49" name="Textfeld 48"/>
          <p:cNvSpPr txBox="1"/>
          <p:nvPr/>
        </p:nvSpPr>
        <p:spPr>
          <a:xfrm>
            <a:off x="7020272" y="1988840"/>
            <a:ext cx="1252277" cy="461665"/>
          </a:xfrm>
          <a:prstGeom prst="rect">
            <a:avLst/>
          </a:prstGeom>
          <a:solidFill>
            <a:srgbClr val="EBEBEB"/>
          </a:solidFill>
          <a:ln w="12700">
            <a:solidFill>
              <a:srgbClr val="19BF9B"/>
            </a:solidFill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 algn="ctr">
              <a:defRPr sz="1200">
                <a:latin typeface="HurmeGeometricSans3 Regular" pitchFamily="34" charset="0"/>
                <a:ea typeface="ＭＳ Ｐゴシック" pitchFamily="1" charset="-128"/>
              </a:defRPr>
            </a:lvl1pPr>
          </a:lstStyle>
          <a:p>
            <a:r>
              <a:rPr lang="de-AT" dirty="0"/>
              <a:t>Sichtbarkeit:</a:t>
            </a:r>
          </a:p>
          <a:p>
            <a:r>
              <a:rPr lang="de-AT" dirty="0"/>
              <a:t>Bewerberportal</a:t>
            </a:r>
          </a:p>
        </p:txBody>
      </p:sp>
      <p:sp>
        <p:nvSpPr>
          <p:cNvPr id="21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7029128" cy="908720"/>
          </a:xfrm>
          <a:prstGeom prst="rect">
            <a:avLst/>
          </a:prstGeom>
        </p:spPr>
        <p:txBody>
          <a:bodyPr anchor="ctr"/>
          <a:lstStyle/>
          <a:p>
            <a:r>
              <a:rPr lang="de-AT" sz="3200" dirty="0">
                <a:solidFill>
                  <a:schemeClr val="bg1"/>
                </a:solidFill>
                <a:latin typeface="HurmeGeometricSans3 SemiBold" pitchFamily="34" charset="0"/>
              </a:rPr>
              <a:t>	eRecruiter</a:t>
            </a:r>
            <a:endParaRPr lang="de-DE" sz="3200" dirty="0">
              <a:solidFill>
                <a:schemeClr val="bg1"/>
              </a:solidFill>
              <a:latin typeface="HurmeGeometricSans3 SemiBold" pitchFamily="34" charset="0"/>
            </a:endParaRPr>
          </a:p>
        </p:txBody>
      </p:sp>
      <p:sp>
        <p:nvSpPr>
          <p:cNvPr id="22" name="Titel 1"/>
          <p:cNvSpPr txBox="1">
            <a:spLocks/>
          </p:cNvSpPr>
          <p:nvPr/>
        </p:nvSpPr>
        <p:spPr bwMode="auto">
          <a:xfrm>
            <a:off x="898525" y="1563688"/>
            <a:ext cx="734218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ts val="2100"/>
              </a:lnSpc>
              <a:spcBef>
                <a:spcPct val="0"/>
              </a:spcBef>
              <a:spcAft>
                <a:spcPct val="0"/>
              </a:spcAft>
              <a:defRPr lang="de-DE" sz="2100" b="1" kern="1200" dirty="0" smtClean="0">
                <a:solidFill>
                  <a:srgbClr val="00AA87"/>
                </a:solidFill>
                <a:latin typeface="+mn-lt"/>
                <a:ea typeface="+mn-ea"/>
                <a:cs typeface="+mn-cs"/>
              </a:defRPr>
            </a:lvl1pPr>
            <a:lvl2pPr algn="l" rtl="0" eaLnBrk="1" fontAlgn="base" hangingPunct="1">
              <a:lnSpc>
                <a:spcPts val="21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EE3124"/>
                </a:solidFill>
                <a:latin typeface="Arial" charset="0"/>
                <a:ea typeface="ＭＳ Ｐゴシック" pitchFamily="1" charset="-128"/>
              </a:defRPr>
            </a:lvl2pPr>
            <a:lvl3pPr algn="l" rtl="0" eaLnBrk="1" fontAlgn="base" hangingPunct="1">
              <a:lnSpc>
                <a:spcPts val="21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EE3124"/>
                </a:solidFill>
                <a:latin typeface="Arial" charset="0"/>
                <a:ea typeface="ＭＳ Ｐゴシック" pitchFamily="1" charset="-128"/>
              </a:defRPr>
            </a:lvl3pPr>
            <a:lvl4pPr algn="l" rtl="0" eaLnBrk="1" fontAlgn="base" hangingPunct="1">
              <a:lnSpc>
                <a:spcPts val="21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EE3124"/>
                </a:solidFill>
                <a:latin typeface="Arial" charset="0"/>
                <a:ea typeface="ＭＳ Ｐゴシック" pitchFamily="1" charset="-128"/>
              </a:defRPr>
            </a:lvl4pPr>
            <a:lvl5pPr algn="l" rtl="0" eaLnBrk="1" fontAlgn="base" hangingPunct="1">
              <a:lnSpc>
                <a:spcPts val="21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EE3124"/>
                </a:solidFill>
                <a:latin typeface="Arial" charset="0"/>
                <a:ea typeface="ＭＳ Ｐゴシック" pitchFamily="1" charset="-128"/>
              </a:defRPr>
            </a:lvl5pPr>
            <a:lvl6pPr marL="457200" algn="l" rtl="0" eaLnBrk="1" fontAlgn="base" hangingPunct="1">
              <a:lnSpc>
                <a:spcPts val="21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EE3124"/>
                </a:solidFill>
                <a:latin typeface="Arial" charset="0"/>
                <a:ea typeface="ＭＳ Ｐゴシック" pitchFamily="1" charset="-128"/>
              </a:defRPr>
            </a:lvl6pPr>
            <a:lvl7pPr marL="914400" algn="l" rtl="0" eaLnBrk="1" fontAlgn="base" hangingPunct="1">
              <a:lnSpc>
                <a:spcPts val="21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EE3124"/>
                </a:solidFill>
                <a:latin typeface="Arial" charset="0"/>
                <a:ea typeface="ＭＳ Ｐゴシック" pitchFamily="1" charset="-128"/>
              </a:defRPr>
            </a:lvl7pPr>
            <a:lvl8pPr marL="1371600" algn="l" rtl="0" eaLnBrk="1" fontAlgn="base" hangingPunct="1">
              <a:lnSpc>
                <a:spcPts val="21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EE3124"/>
                </a:solidFill>
                <a:latin typeface="Arial" charset="0"/>
                <a:ea typeface="ＭＳ Ｐゴシック" pitchFamily="1" charset="-128"/>
              </a:defRPr>
            </a:lvl8pPr>
            <a:lvl9pPr marL="1828800" algn="l" rtl="0" eaLnBrk="1" fontAlgn="base" hangingPunct="1">
              <a:lnSpc>
                <a:spcPts val="2100"/>
              </a:lnSpc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EE3124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r>
              <a:rPr lang="de-AT"/>
              <a:t>Arbeitsplatz: Arbeiten mit Bewerbern</a:t>
            </a:r>
          </a:p>
        </p:txBody>
      </p:sp>
      <p:cxnSp>
        <p:nvCxnSpPr>
          <p:cNvPr id="14" name="Gewinkelte Verbindung 13"/>
          <p:cNvCxnSpPr>
            <a:stCxn id="48" idx="3"/>
          </p:cNvCxnSpPr>
          <p:nvPr/>
        </p:nvCxnSpPr>
        <p:spPr bwMode="auto">
          <a:xfrm>
            <a:off x="8272549" y="2795737"/>
            <a:ext cx="187883" cy="345231"/>
          </a:xfrm>
          <a:prstGeom prst="bentConnector2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Gewinkelte Verbindung 40"/>
          <p:cNvCxnSpPr>
            <a:stCxn id="49" idx="3"/>
          </p:cNvCxnSpPr>
          <p:nvPr/>
        </p:nvCxnSpPr>
        <p:spPr bwMode="auto">
          <a:xfrm>
            <a:off x="8272549" y="2219673"/>
            <a:ext cx="340283" cy="921443"/>
          </a:xfrm>
          <a:prstGeom prst="bentConnector2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12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94" y="3188701"/>
            <a:ext cx="7642779" cy="983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Arbeitsplatz: Arbeiten mit Bewerbern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www.eRecruiter.net</a:t>
            </a:r>
          </a:p>
        </p:txBody>
      </p:sp>
      <p:cxnSp>
        <p:nvCxnSpPr>
          <p:cNvPr id="19" name="Gerade Verbindung mit Pfeil 18"/>
          <p:cNvCxnSpPr/>
          <p:nvPr/>
        </p:nvCxnSpPr>
        <p:spPr bwMode="auto">
          <a:xfrm flipV="1">
            <a:off x="1092589" y="3680386"/>
            <a:ext cx="0" cy="100811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/>
          <p:nvPr/>
        </p:nvCxnSpPr>
        <p:spPr bwMode="auto">
          <a:xfrm flipV="1">
            <a:off x="1979712" y="3979187"/>
            <a:ext cx="0" cy="736077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Gerade Verbindung mit Pfeil 22"/>
          <p:cNvCxnSpPr/>
          <p:nvPr/>
        </p:nvCxnSpPr>
        <p:spPr bwMode="auto">
          <a:xfrm>
            <a:off x="2320213" y="2908746"/>
            <a:ext cx="916566" cy="95230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Gerade Verbindung mit Pfeil 23"/>
          <p:cNvCxnSpPr/>
          <p:nvPr/>
        </p:nvCxnSpPr>
        <p:spPr bwMode="auto">
          <a:xfrm flipV="1">
            <a:off x="3396460" y="4144452"/>
            <a:ext cx="0" cy="100811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Gerade Verbindung mit Pfeil 24"/>
          <p:cNvCxnSpPr/>
          <p:nvPr/>
        </p:nvCxnSpPr>
        <p:spPr bwMode="auto">
          <a:xfrm flipH="1" flipV="1">
            <a:off x="4139952" y="4146693"/>
            <a:ext cx="9265" cy="62682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Gerade Verbindung mit Pfeil 26"/>
          <p:cNvCxnSpPr/>
          <p:nvPr/>
        </p:nvCxnSpPr>
        <p:spPr bwMode="auto">
          <a:xfrm>
            <a:off x="4013264" y="2923539"/>
            <a:ext cx="0" cy="57096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Gerade Verbindung mit Pfeil 30"/>
          <p:cNvCxnSpPr/>
          <p:nvPr/>
        </p:nvCxnSpPr>
        <p:spPr bwMode="auto">
          <a:xfrm flipV="1">
            <a:off x="7812360" y="4144452"/>
            <a:ext cx="0" cy="1114226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Textfeld 31"/>
          <p:cNvSpPr txBox="1"/>
          <p:nvPr/>
        </p:nvSpPr>
        <p:spPr>
          <a:xfrm>
            <a:off x="3415183" y="2628041"/>
            <a:ext cx="1196160" cy="253916"/>
          </a:xfrm>
          <a:prstGeom prst="rect">
            <a:avLst/>
          </a:prstGeom>
          <a:solidFill>
            <a:srgbClr val="EBEBEB"/>
          </a:solidFill>
          <a:ln w="12700">
            <a:solidFill>
              <a:srgbClr val="19BF9B"/>
            </a:solidFill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 algn="ctr">
              <a:defRPr sz="1050">
                <a:latin typeface="HurmeGeometricSans3 Regular" pitchFamily="34" charset="0"/>
                <a:ea typeface="ＭＳ Ｐゴシック" pitchFamily="1" charset="-128"/>
              </a:defRPr>
            </a:lvl1pPr>
          </a:lstStyle>
          <a:p>
            <a:r>
              <a:rPr lang="de-AT" dirty="0"/>
              <a:t>Bewerbergruppe</a:t>
            </a:r>
          </a:p>
        </p:txBody>
      </p:sp>
      <p:sp>
        <p:nvSpPr>
          <p:cNvPr id="34" name="Textfeld 33"/>
          <p:cNvSpPr txBox="1"/>
          <p:nvPr/>
        </p:nvSpPr>
        <p:spPr>
          <a:xfrm>
            <a:off x="7236296" y="5281845"/>
            <a:ext cx="1173718" cy="415498"/>
          </a:xfrm>
          <a:prstGeom prst="rect">
            <a:avLst/>
          </a:prstGeom>
          <a:solidFill>
            <a:srgbClr val="EBEBEB"/>
          </a:solidFill>
          <a:ln w="12700">
            <a:solidFill>
              <a:srgbClr val="19BF9B"/>
            </a:solidFill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 algn="ctr">
              <a:defRPr sz="1050">
                <a:latin typeface="HurmeGeometricSans3 Regular" pitchFamily="34" charset="0"/>
                <a:ea typeface="ＭＳ Ｐゴシック" pitchFamily="1" charset="-128"/>
              </a:defRPr>
            </a:lvl1pPr>
          </a:lstStyle>
          <a:p>
            <a:r>
              <a:rPr lang="de-AT" dirty="0"/>
              <a:t>Dokumente</a:t>
            </a:r>
          </a:p>
          <a:p>
            <a:r>
              <a:rPr lang="de-AT" dirty="0"/>
              <a:t>(inkl. Lebenslauf)</a:t>
            </a:r>
          </a:p>
        </p:txBody>
      </p:sp>
      <p:sp>
        <p:nvSpPr>
          <p:cNvPr id="35" name="Textfeld 34"/>
          <p:cNvSpPr txBox="1"/>
          <p:nvPr/>
        </p:nvSpPr>
        <p:spPr>
          <a:xfrm>
            <a:off x="727884" y="4715264"/>
            <a:ext cx="750526" cy="253916"/>
          </a:xfrm>
          <a:prstGeom prst="rect">
            <a:avLst/>
          </a:prstGeom>
          <a:solidFill>
            <a:srgbClr val="EBEBEB"/>
          </a:solidFill>
          <a:ln w="12700">
            <a:solidFill>
              <a:srgbClr val="19BF9B"/>
            </a:solidFill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 algn="ctr">
              <a:defRPr sz="1050">
                <a:latin typeface="HurmeGeometricSans3 Regular" pitchFamily="34" charset="0"/>
                <a:ea typeface="ＭＳ Ｐゴシック" pitchFamily="1" charset="-128"/>
              </a:defRPr>
            </a:lvl1pPr>
          </a:lstStyle>
          <a:p>
            <a:r>
              <a:rPr lang="de-AT" dirty="0"/>
              <a:t>Workflow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1598860" y="4708960"/>
            <a:ext cx="1074332" cy="415498"/>
          </a:xfrm>
          <a:prstGeom prst="rect">
            <a:avLst/>
          </a:prstGeom>
          <a:solidFill>
            <a:srgbClr val="EBEBEB"/>
          </a:solidFill>
          <a:ln w="12700">
            <a:solidFill>
              <a:srgbClr val="19BF9B"/>
            </a:solidFill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 algn="ctr">
              <a:defRPr sz="1050">
                <a:latin typeface="HurmeGeometricSans3 Regular" pitchFamily="34" charset="0"/>
                <a:ea typeface="ＭＳ Ｐゴシック" pitchFamily="1" charset="-128"/>
              </a:defRPr>
            </a:lvl1pPr>
          </a:lstStyle>
          <a:p>
            <a:r>
              <a:rPr lang="de-AT" dirty="0"/>
              <a:t>Zur Bewerber-</a:t>
            </a:r>
          </a:p>
          <a:p>
            <a:r>
              <a:rPr lang="de-AT" dirty="0" err="1"/>
              <a:t>detailseite</a:t>
            </a:r>
            <a:endParaRPr lang="de-AT" dirty="0"/>
          </a:p>
        </p:txBody>
      </p:sp>
      <p:sp>
        <p:nvSpPr>
          <p:cNvPr id="37" name="Textfeld 36"/>
          <p:cNvSpPr txBox="1"/>
          <p:nvPr/>
        </p:nvSpPr>
        <p:spPr>
          <a:xfrm>
            <a:off x="1308614" y="2509446"/>
            <a:ext cx="1319170" cy="415498"/>
          </a:xfrm>
          <a:prstGeom prst="rect">
            <a:avLst/>
          </a:prstGeom>
          <a:solidFill>
            <a:srgbClr val="EBEBEB"/>
          </a:solidFill>
          <a:ln w="12700">
            <a:solidFill>
              <a:srgbClr val="19BF9B"/>
            </a:solidFill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 algn="ctr">
              <a:defRPr sz="1200">
                <a:latin typeface="HurmeGeometricSans3 Regular" pitchFamily="34" charset="0"/>
                <a:ea typeface="ＭＳ Ｐゴシック" pitchFamily="1" charset="-128"/>
              </a:defRPr>
            </a:lvl1pPr>
          </a:lstStyle>
          <a:p>
            <a:r>
              <a:rPr lang="de-AT" sz="1050" dirty="0"/>
              <a:t>„Bewerber zu Job“</a:t>
            </a:r>
          </a:p>
          <a:p>
            <a:r>
              <a:rPr lang="de-AT" sz="1050" dirty="0"/>
              <a:t>- Bewertung</a:t>
            </a:r>
          </a:p>
        </p:txBody>
      </p:sp>
      <p:sp>
        <p:nvSpPr>
          <p:cNvPr id="38" name="Textfeld 37"/>
          <p:cNvSpPr txBox="1"/>
          <p:nvPr/>
        </p:nvSpPr>
        <p:spPr>
          <a:xfrm>
            <a:off x="2771800" y="5127575"/>
            <a:ext cx="1348446" cy="415498"/>
          </a:xfrm>
          <a:prstGeom prst="rect">
            <a:avLst/>
          </a:prstGeom>
          <a:solidFill>
            <a:srgbClr val="EBEBEB"/>
          </a:solidFill>
          <a:ln w="12700">
            <a:solidFill>
              <a:srgbClr val="19BF9B"/>
            </a:solidFill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 algn="ctr">
              <a:defRPr sz="1050">
                <a:latin typeface="HurmeGeometricSans3 Regular" pitchFamily="34" charset="0"/>
                <a:ea typeface="ＭＳ Ｐゴシック" pitchFamily="1" charset="-128"/>
              </a:defRPr>
            </a:lvl1pPr>
          </a:lstStyle>
          <a:p>
            <a:r>
              <a:rPr lang="de-AT" dirty="0"/>
              <a:t>Datum der letzten </a:t>
            </a:r>
          </a:p>
          <a:p>
            <a:r>
              <a:rPr lang="de-AT" dirty="0"/>
              <a:t>WF-Aktivität</a:t>
            </a:r>
          </a:p>
        </p:txBody>
      </p:sp>
      <p:sp>
        <p:nvSpPr>
          <p:cNvPr id="39" name="Textfeld 38"/>
          <p:cNvSpPr txBox="1"/>
          <p:nvPr/>
        </p:nvSpPr>
        <p:spPr>
          <a:xfrm>
            <a:off x="3855779" y="4702062"/>
            <a:ext cx="1220277" cy="253916"/>
          </a:xfrm>
          <a:prstGeom prst="rect">
            <a:avLst/>
          </a:prstGeom>
          <a:solidFill>
            <a:srgbClr val="EBEBEB"/>
          </a:solidFill>
          <a:ln w="12700">
            <a:solidFill>
              <a:srgbClr val="19BF9B"/>
            </a:solidFill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 algn="ctr">
              <a:defRPr sz="1050">
                <a:latin typeface="HurmeGeometricSans3 Regular" pitchFamily="34" charset="0"/>
                <a:ea typeface="ＭＳ Ｐゴシック" pitchFamily="1" charset="-128"/>
              </a:defRPr>
            </a:lvl1pPr>
          </a:lstStyle>
          <a:p>
            <a:r>
              <a:rPr lang="de-AT" dirty="0"/>
              <a:t>Aktueller Status</a:t>
            </a:r>
          </a:p>
        </p:txBody>
      </p:sp>
      <p:sp>
        <p:nvSpPr>
          <p:cNvPr id="2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7029128" cy="908720"/>
          </a:xfrm>
          <a:prstGeom prst="rect">
            <a:avLst/>
          </a:prstGeom>
        </p:spPr>
        <p:txBody>
          <a:bodyPr anchor="ctr"/>
          <a:lstStyle/>
          <a:p>
            <a:r>
              <a:rPr lang="de-AT" sz="3200" dirty="0">
                <a:solidFill>
                  <a:schemeClr val="bg1"/>
                </a:solidFill>
                <a:latin typeface="HurmeGeometricSans3 SemiBold" pitchFamily="34" charset="0"/>
              </a:rPr>
              <a:t>	eRecruiter</a:t>
            </a:r>
            <a:endParaRPr lang="de-DE" sz="3200" dirty="0">
              <a:solidFill>
                <a:schemeClr val="bg1"/>
              </a:solidFill>
              <a:latin typeface="HurmeGeometricSans3 SemiBold" pitchFamily="34" charset="0"/>
            </a:endParaRPr>
          </a:p>
        </p:txBody>
      </p:sp>
      <p:cxnSp>
        <p:nvCxnSpPr>
          <p:cNvPr id="30" name="Gerade Verbindung mit Pfeil 29"/>
          <p:cNvCxnSpPr/>
          <p:nvPr/>
        </p:nvCxnSpPr>
        <p:spPr bwMode="auto">
          <a:xfrm flipH="1" flipV="1">
            <a:off x="7092280" y="4144544"/>
            <a:ext cx="9265" cy="62682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Textfeld 32"/>
          <p:cNvSpPr txBox="1"/>
          <p:nvPr/>
        </p:nvSpPr>
        <p:spPr>
          <a:xfrm>
            <a:off x="6584905" y="4725144"/>
            <a:ext cx="995785" cy="415498"/>
          </a:xfrm>
          <a:prstGeom prst="rect">
            <a:avLst/>
          </a:prstGeom>
          <a:solidFill>
            <a:srgbClr val="EBEBEB"/>
          </a:solidFill>
          <a:ln w="12700">
            <a:solidFill>
              <a:srgbClr val="19BF9B"/>
            </a:solidFill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 algn="ctr">
              <a:defRPr sz="1050">
                <a:latin typeface="HurmeGeometricSans3 Regular" pitchFamily="34" charset="0"/>
                <a:ea typeface="ＭＳ Ｐゴシック" pitchFamily="1" charset="-128"/>
              </a:defRPr>
            </a:lvl1pPr>
          </a:lstStyle>
          <a:p>
            <a:r>
              <a:rPr lang="de-AT" dirty="0"/>
              <a:t>Was wurde </a:t>
            </a:r>
          </a:p>
          <a:p>
            <a:r>
              <a:rPr lang="de-AT" dirty="0"/>
              <a:t>bisher getan?</a:t>
            </a:r>
          </a:p>
        </p:txBody>
      </p:sp>
    </p:spTree>
    <p:extLst>
      <p:ext uri="{BB962C8B-B14F-4D97-AF65-F5344CB8AC3E}">
        <p14:creationId xmlns:p14="http://schemas.microsoft.com/office/powerpoint/2010/main" val="204105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3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Philosophie des </a:t>
            </a:r>
            <a:r>
              <a:rPr lang="de-AT" dirty="0" err="1"/>
              <a:t>eRecruiters</a:t>
            </a:r>
            <a:r>
              <a:rPr lang="de-AT" dirty="0"/>
              <a:t>	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Transparentes System</a:t>
            </a:r>
          </a:p>
          <a:p>
            <a:pPr lvl="1"/>
            <a:r>
              <a:rPr lang="de-AT" dirty="0"/>
              <a:t>Keine „eigenen“ Bewerber oder Jobs</a:t>
            </a:r>
          </a:p>
          <a:p>
            <a:r>
              <a:rPr lang="de-AT" dirty="0"/>
              <a:t>Prozessorientiertes System</a:t>
            </a:r>
          </a:p>
          <a:p>
            <a:pPr lvl="1"/>
            <a:r>
              <a:rPr lang="de-AT" dirty="0"/>
              <a:t>Definierte Arbeitsschritte über integrierten Workflow</a:t>
            </a:r>
          </a:p>
          <a:p>
            <a:r>
              <a:rPr lang="de-AT" dirty="0"/>
              <a:t>Halb-automatisches System</a:t>
            </a:r>
          </a:p>
          <a:p>
            <a:pPr lvl="1"/>
            <a:r>
              <a:rPr lang="de-AT" dirty="0"/>
              <a:t>System versucht nicht den </a:t>
            </a:r>
            <a:r>
              <a:rPr lang="de-AT" dirty="0" err="1"/>
              <a:t>Recruiter</a:t>
            </a:r>
            <a:r>
              <a:rPr lang="de-AT" dirty="0"/>
              <a:t> zu ersetzen, sondern Arbeit  zu erleichtern</a:t>
            </a:r>
          </a:p>
          <a:p>
            <a:r>
              <a:rPr lang="de-AT" dirty="0"/>
              <a:t>Einfaches System</a:t>
            </a:r>
          </a:p>
          <a:p>
            <a:pPr lvl="1"/>
            <a:r>
              <a:rPr lang="de-AT" dirty="0"/>
              <a:t>Mit 2 Klicks zur Absage; mit 3 Klicks zur Gesprächseinladung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www.eRecruiter.net</a:t>
            </a:r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7029128" cy="908720"/>
          </a:xfrm>
          <a:prstGeom prst="rect">
            <a:avLst/>
          </a:prstGeom>
        </p:spPr>
        <p:txBody>
          <a:bodyPr anchor="ctr"/>
          <a:lstStyle/>
          <a:p>
            <a:r>
              <a:rPr lang="de-AT" sz="3200" dirty="0">
                <a:solidFill>
                  <a:schemeClr val="bg1"/>
                </a:solidFill>
                <a:latin typeface="HurmeGeometricSans3 SemiBold" pitchFamily="34" charset="0"/>
              </a:rPr>
              <a:t>	eRecruiter</a:t>
            </a:r>
            <a:endParaRPr lang="de-DE" sz="3200" dirty="0">
              <a:solidFill>
                <a:schemeClr val="bg1"/>
              </a:solidFill>
              <a:latin typeface="HurmeGeometricSans3 Semi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8342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Arbeitsplatz: Arbeiten mit Bewerbern - Workflow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98525" y="2098675"/>
            <a:ext cx="4969619" cy="3140075"/>
          </a:xfrm>
        </p:spPr>
        <p:txBody>
          <a:bodyPr/>
          <a:lstStyle/>
          <a:p>
            <a:r>
              <a:rPr lang="de-AT" dirty="0"/>
              <a:t>Über Selektion des Bewerbers</a:t>
            </a:r>
          </a:p>
          <a:p>
            <a:r>
              <a:rPr lang="de-AT" dirty="0"/>
              <a:t>Funktioniert auch für mehrere Bewerber</a:t>
            </a:r>
            <a:br>
              <a:rPr lang="de-AT" dirty="0"/>
            </a:br>
            <a:r>
              <a:rPr lang="de-AT" dirty="0"/>
              <a:t>(im selben Status)</a:t>
            </a:r>
          </a:p>
          <a:p>
            <a:r>
              <a:rPr lang="de-AT" dirty="0"/>
              <a:t>Es werden nur diejenigen Aktionen angezeigt,</a:t>
            </a:r>
            <a:br>
              <a:rPr lang="de-AT" dirty="0"/>
            </a:br>
            <a:r>
              <a:rPr lang="de-AT" dirty="0"/>
              <a:t>die in diesem Status erlaubt sind</a:t>
            </a:r>
          </a:p>
          <a:p>
            <a:r>
              <a:rPr lang="de-AT" dirty="0"/>
              <a:t>Schema:</a:t>
            </a:r>
          </a:p>
          <a:p>
            <a:endParaRPr lang="de-AT" dirty="0"/>
          </a:p>
          <a:p>
            <a:endParaRPr lang="de-AT" dirty="0"/>
          </a:p>
          <a:p>
            <a:r>
              <a:rPr lang="de-AT" dirty="0"/>
              <a:t>Evtl. wird durch Aktivität die Gruppe gewechselt </a:t>
            </a:r>
            <a:br>
              <a:rPr lang="de-AT" dirty="0"/>
            </a:br>
            <a:r>
              <a:rPr lang="de-AT" dirty="0"/>
              <a:t>(4 offene Gruppen + abgesagte + eingestellt </a:t>
            </a:r>
            <a:r>
              <a:rPr lang="de-AT" dirty="0" err="1"/>
              <a:t>Bew</a:t>
            </a:r>
            <a:r>
              <a:rPr lang="de-AT" dirty="0"/>
              <a:t>.)</a:t>
            </a:r>
          </a:p>
          <a:p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www.eRecruiter.net</a:t>
            </a:r>
          </a:p>
        </p:txBody>
      </p:sp>
      <p:sp>
        <p:nvSpPr>
          <p:cNvPr id="8" name="Parallelogramm 7"/>
          <p:cNvSpPr/>
          <p:nvPr/>
        </p:nvSpPr>
        <p:spPr bwMode="auto">
          <a:xfrm>
            <a:off x="2195736" y="3863594"/>
            <a:ext cx="1368152" cy="605793"/>
          </a:xfrm>
          <a:prstGeom prst="parallelogram">
            <a:avLst/>
          </a:prstGeom>
          <a:solidFill>
            <a:srgbClr val="EBEBE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urmeGeometricSans3 Regular" pitchFamily="34" charset="0"/>
                <a:ea typeface="ＭＳ Ｐゴシック" pitchFamily="1" charset="-128"/>
              </a:rPr>
              <a:t>Status</a:t>
            </a:r>
          </a:p>
        </p:txBody>
      </p:sp>
      <p:sp>
        <p:nvSpPr>
          <p:cNvPr id="9" name="Parallelogramm 8"/>
          <p:cNvSpPr/>
          <p:nvPr/>
        </p:nvSpPr>
        <p:spPr bwMode="auto">
          <a:xfrm>
            <a:off x="4578243" y="3863593"/>
            <a:ext cx="1250165" cy="571504"/>
          </a:xfrm>
          <a:prstGeom prst="parallelogram">
            <a:avLst/>
          </a:prstGeom>
          <a:solidFill>
            <a:srgbClr val="EBEBE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urmeGeometricSans3 Regular" pitchFamily="34" charset="0"/>
                <a:ea typeface="ＭＳ Ｐゴシック" pitchFamily="1" charset="-128"/>
              </a:rPr>
              <a:t>Status</a:t>
            </a:r>
          </a:p>
        </p:txBody>
      </p:sp>
      <p:sp>
        <p:nvSpPr>
          <p:cNvPr id="10" name="Nach oben gekrümmter Pfeil 9"/>
          <p:cNvSpPr/>
          <p:nvPr/>
        </p:nvSpPr>
        <p:spPr bwMode="auto">
          <a:xfrm>
            <a:off x="2715107" y="4469387"/>
            <a:ext cx="2576973" cy="521329"/>
          </a:xfrm>
          <a:prstGeom prst="curvedUpArrow">
            <a:avLst>
              <a:gd name="adj1" fmla="val 25000"/>
              <a:gd name="adj2" fmla="val 50000"/>
              <a:gd name="adj3" fmla="val 30951"/>
            </a:avLst>
          </a:prstGeom>
          <a:solidFill>
            <a:srgbClr val="EB505A"/>
          </a:solidFill>
          <a:ln w="9525" cap="flat" cmpd="sng" algn="ctr">
            <a:solidFill>
              <a:srgbClr val="EB505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3571787" y="4682939"/>
            <a:ext cx="7409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sz="1200" dirty="0">
                <a:solidFill>
                  <a:srgbClr val="EB505A"/>
                </a:solidFill>
                <a:latin typeface="HurmeGeometricSans3 Regular" pitchFamily="34" charset="0"/>
              </a:rPr>
              <a:t>Aktivität</a:t>
            </a:r>
            <a:endParaRPr lang="de-AT" sz="1400" dirty="0">
              <a:solidFill>
                <a:srgbClr val="EB505A"/>
              </a:solidFill>
              <a:latin typeface="HurmeGeometricSans3 Regular" pitchFamily="34" charset="0"/>
            </a:endParaRPr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7029128" cy="908720"/>
          </a:xfrm>
          <a:prstGeom prst="rect">
            <a:avLst/>
          </a:prstGeom>
        </p:spPr>
        <p:txBody>
          <a:bodyPr anchor="ctr"/>
          <a:lstStyle/>
          <a:p>
            <a:r>
              <a:rPr lang="de-AT" sz="3200" dirty="0">
                <a:solidFill>
                  <a:schemeClr val="bg1"/>
                </a:solidFill>
                <a:latin typeface="HurmeGeometricSans3 SemiBold" pitchFamily="34" charset="0"/>
              </a:rPr>
              <a:t>	eRecruiter</a:t>
            </a:r>
            <a:endParaRPr lang="de-DE" sz="3200" dirty="0">
              <a:solidFill>
                <a:schemeClr val="bg1"/>
              </a:solidFill>
              <a:latin typeface="HurmeGeometricSans3 SemiBold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1542" y="2152476"/>
            <a:ext cx="2964954" cy="3422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24968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Workflow: Arbeiten mit Bewerber - Kommunikation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www.eRecruiter.net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AT" sz="3200">
                <a:solidFill>
                  <a:schemeClr val="bg1"/>
                </a:solidFill>
                <a:latin typeface="HurmeGeometricSans3 SemiBold" pitchFamily="34" charset="0"/>
              </a:rPr>
              <a:t>	eRecruiter</a:t>
            </a:r>
            <a:endParaRPr lang="de-DE" sz="3200" dirty="0">
              <a:solidFill>
                <a:schemeClr val="bg1"/>
              </a:solidFill>
              <a:latin typeface="HurmeGeometricSans3 SemiBold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916832"/>
            <a:ext cx="6587951" cy="4752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6115716" y="3501418"/>
            <a:ext cx="1440160" cy="461665"/>
          </a:xfrm>
          <a:prstGeom prst="rect">
            <a:avLst/>
          </a:prstGeom>
          <a:solidFill>
            <a:srgbClr val="EBEBEB"/>
          </a:solidFill>
          <a:ln w="12700">
            <a:solidFill>
              <a:srgbClr val="19BF9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1200" dirty="0">
                <a:latin typeface="HurmeGeometricSans3 Regular" pitchFamily="34" charset="0"/>
                <a:ea typeface="ＭＳ Ｐゴシック" pitchFamily="1" charset="-128"/>
              </a:rPr>
              <a:t>Alle Vorlagen/</a:t>
            </a:r>
          </a:p>
          <a:p>
            <a:pPr algn="ctr"/>
            <a:r>
              <a:rPr lang="de-AT" sz="1200" dirty="0">
                <a:latin typeface="HurmeGeometricSans3 Regular" pitchFamily="34" charset="0"/>
                <a:ea typeface="ＭＳ Ｐゴシック" pitchFamily="1" charset="-128"/>
              </a:rPr>
              <a:t>Nur passende</a:t>
            </a:r>
          </a:p>
        </p:txBody>
      </p:sp>
      <p:cxnSp>
        <p:nvCxnSpPr>
          <p:cNvPr id="11" name="Gerade Verbindung mit Pfeil 10"/>
          <p:cNvCxnSpPr/>
          <p:nvPr/>
        </p:nvCxnSpPr>
        <p:spPr bwMode="auto">
          <a:xfrm flipV="1">
            <a:off x="2951760" y="3212977"/>
            <a:ext cx="0" cy="430386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2411760" y="3503949"/>
            <a:ext cx="1080000" cy="276999"/>
          </a:xfrm>
          <a:prstGeom prst="rect">
            <a:avLst/>
          </a:prstGeom>
          <a:solidFill>
            <a:srgbClr val="EBEBEB"/>
          </a:solidFill>
          <a:ln w="12700">
            <a:solidFill>
              <a:srgbClr val="19BF9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1200" dirty="0">
                <a:latin typeface="HurmeGeometricSans3 Regular" pitchFamily="34" charset="0"/>
                <a:ea typeface="ＭＳ Ｐゴシック" pitchFamily="1" charset="-128"/>
              </a:rPr>
              <a:t>Betreff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1857078" y="4869160"/>
            <a:ext cx="1634682" cy="276999"/>
          </a:xfrm>
          <a:prstGeom prst="rect">
            <a:avLst/>
          </a:prstGeom>
          <a:solidFill>
            <a:srgbClr val="EBEBEB"/>
          </a:solidFill>
          <a:ln w="12700">
            <a:solidFill>
              <a:srgbClr val="19BF9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1200" dirty="0">
                <a:latin typeface="HurmeGeometricSans3 Regular" pitchFamily="34" charset="0"/>
                <a:ea typeface="ＭＳ Ｐゴシック" pitchFamily="1" charset="-128"/>
              </a:rPr>
              <a:t>Zeitverzögerung</a:t>
            </a:r>
          </a:p>
        </p:txBody>
      </p:sp>
      <p:cxnSp>
        <p:nvCxnSpPr>
          <p:cNvPr id="19" name="Gerade Verbindung mit Pfeil 18"/>
          <p:cNvCxnSpPr>
            <a:stCxn id="17" idx="2"/>
          </p:cNvCxnSpPr>
          <p:nvPr/>
        </p:nvCxnSpPr>
        <p:spPr bwMode="auto">
          <a:xfrm>
            <a:off x="2674419" y="5146159"/>
            <a:ext cx="0" cy="299066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/>
          <p:nvPr/>
        </p:nvCxnSpPr>
        <p:spPr bwMode="auto">
          <a:xfrm flipV="1">
            <a:off x="6835796" y="3210906"/>
            <a:ext cx="0" cy="29051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Gerade Verbindung mit Pfeil 22"/>
          <p:cNvCxnSpPr/>
          <p:nvPr/>
        </p:nvCxnSpPr>
        <p:spPr bwMode="auto">
          <a:xfrm flipH="1">
            <a:off x="7884067" y="5672896"/>
            <a:ext cx="351488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Textfeld 23"/>
          <p:cNvSpPr txBox="1"/>
          <p:nvPr/>
        </p:nvSpPr>
        <p:spPr>
          <a:xfrm>
            <a:off x="8113481" y="5517232"/>
            <a:ext cx="960265" cy="276999"/>
          </a:xfrm>
          <a:prstGeom prst="rect">
            <a:avLst/>
          </a:prstGeom>
          <a:solidFill>
            <a:srgbClr val="EBEBEB"/>
          </a:solidFill>
          <a:ln w="12700">
            <a:solidFill>
              <a:srgbClr val="19BF9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1200" dirty="0">
                <a:latin typeface="HurmeGeometricSans3 Regular" pitchFamily="34" charset="0"/>
                <a:ea typeface="ＭＳ Ｐゴシック" pitchFamily="1" charset="-128"/>
              </a:rPr>
              <a:t>Anhänge</a:t>
            </a:r>
          </a:p>
        </p:txBody>
      </p:sp>
      <p:cxnSp>
        <p:nvCxnSpPr>
          <p:cNvPr id="30" name="Gerade Verbindung mit Pfeil 29"/>
          <p:cNvCxnSpPr/>
          <p:nvPr/>
        </p:nvCxnSpPr>
        <p:spPr bwMode="auto">
          <a:xfrm>
            <a:off x="1178319" y="6021546"/>
            <a:ext cx="225329" cy="961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Textfeld 30"/>
          <p:cNvSpPr txBox="1"/>
          <p:nvPr/>
        </p:nvSpPr>
        <p:spPr>
          <a:xfrm>
            <a:off x="84940" y="5877272"/>
            <a:ext cx="1080000" cy="276999"/>
          </a:xfrm>
          <a:prstGeom prst="rect">
            <a:avLst/>
          </a:prstGeom>
          <a:solidFill>
            <a:srgbClr val="EBEBEB"/>
          </a:solidFill>
          <a:ln w="12700">
            <a:solidFill>
              <a:srgbClr val="19BF9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1200" dirty="0">
                <a:latin typeface="HurmeGeometricSans3 Regular" pitchFamily="34" charset="0"/>
                <a:ea typeface="ＭＳ Ｐゴシック" pitchFamily="1" charset="-128"/>
              </a:rPr>
              <a:t>Signatur</a:t>
            </a:r>
          </a:p>
        </p:txBody>
      </p:sp>
    </p:spTree>
    <p:extLst>
      <p:ext uri="{BB962C8B-B14F-4D97-AF65-F5344CB8AC3E}">
        <p14:creationId xmlns:p14="http://schemas.microsoft.com/office/powerpoint/2010/main" val="319825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7" grpId="0" animBg="1"/>
      <p:bldP spid="24" grpId="0" animBg="1"/>
      <p:bldP spid="3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7029128" cy="908720"/>
          </a:xfrm>
          <a:prstGeom prst="rect">
            <a:avLst/>
          </a:prstGeom>
        </p:spPr>
        <p:txBody>
          <a:bodyPr anchor="ctr"/>
          <a:lstStyle/>
          <a:p>
            <a:r>
              <a:rPr lang="de-AT" sz="3200" dirty="0">
                <a:solidFill>
                  <a:schemeClr val="bg1"/>
                </a:solidFill>
                <a:latin typeface="HurmeGeometricSans3 SemiBold" pitchFamily="34" charset="0"/>
              </a:rPr>
              <a:t>	eRecruiter</a:t>
            </a:r>
            <a:endParaRPr lang="de-DE" sz="3200" dirty="0">
              <a:solidFill>
                <a:schemeClr val="bg1"/>
              </a:solidFill>
              <a:latin typeface="HurmeGeometricSans3 SemiBold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0212" y="1556792"/>
            <a:ext cx="7342188" cy="285750"/>
          </a:xfrm>
        </p:spPr>
        <p:txBody>
          <a:bodyPr/>
          <a:lstStyle/>
          <a:p>
            <a:r>
              <a:rPr lang="de-AT" dirty="0"/>
              <a:t>Arbeitsplatz: Arbeiten mit Bewerbern - Termine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751" y="2020177"/>
            <a:ext cx="6109577" cy="4577175"/>
          </a:xfrm>
          <a:prstGeom prst="rect">
            <a:avLst/>
          </a:prstGeom>
        </p:spPr>
      </p:pic>
      <p:cxnSp>
        <p:nvCxnSpPr>
          <p:cNvPr id="18" name="Gerade Verbindung mit Pfeil 17"/>
          <p:cNvCxnSpPr/>
          <p:nvPr/>
        </p:nvCxnSpPr>
        <p:spPr bwMode="auto">
          <a:xfrm flipH="1">
            <a:off x="7425916" y="5311081"/>
            <a:ext cx="288032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extfeld 18"/>
          <p:cNvSpPr txBox="1"/>
          <p:nvPr/>
        </p:nvSpPr>
        <p:spPr>
          <a:xfrm>
            <a:off x="7707548" y="5157192"/>
            <a:ext cx="1328948" cy="276999"/>
          </a:xfrm>
          <a:prstGeom prst="rect">
            <a:avLst/>
          </a:prstGeom>
          <a:solidFill>
            <a:srgbClr val="EBEBEB"/>
          </a:solidFill>
          <a:ln w="12700">
            <a:solidFill>
              <a:srgbClr val="19BF9B"/>
            </a:solidFill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 algn="ctr">
              <a:defRPr sz="1400">
                <a:latin typeface="HurmeGeometricSans3 Regular" pitchFamily="34" charset="0"/>
              </a:defRPr>
            </a:lvl1pPr>
          </a:lstStyle>
          <a:p>
            <a:r>
              <a:rPr lang="de-AT" sz="1200" dirty="0">
                <a:ea typeface="ＭＳ Ｐゴシック" pitchFamily="1" charset="-128"/>
              </a:rPr>
              <a:t>Workflow-</a:t>
            </a:r>
            <a:r>
              <a:rPr lang="de-AT" sz="1200" dirty="0" err="1">
                <a:ea typeface="ＭＳ Ｐゴシック" pitchFamily="1" charset="-128"/>
              </a:rPr>
              <a:t>Abkz</a:t>
            </a:r>
            <a:r>
              <a:rPr lang="de-AT" sz="1200" dirty="0">
                <a:ea typeface="ＭＳ Ｐゴシック" pitchFamily="1" charset="-128"/>
              </a:rPr>
              <a:t>.</a:t>
            </a:r>
          </a:p>
        </p:txBody>
      </p:sp>
      <p:cxnSp>
        <p:nvCxnSpPr>
          <p:cNvPr id="23" name="Gerade Verbindung mit Pfeil 22"/>
          <p:cNvCxnSpPr/>
          <p:nvPr/>
        </p:nvCxnSpPr>
        <p:spPr bwMode="auto">
          <a:xfrm flipH="1">
            <a:off x="7405853" y="4458018"/>
            <a:ext cx="288032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Textfeld 23"/>
          <p:cNvSpPr txBox="1"/>
          <p:nvPr/>
        </p:nvSpPr>
        <p:spPr>
          <a:xfrm>
            <a:off x="7687485" y="4304129"/>
            <a:ext cx="1328948" cy="276999"/>
          </a:xfrm>
          <a:prstGeom prst="rect">
            <a:avLst/>
          </a:prstGeom>
          <a:solidFill>
            <a:srgbClr val="EBEBEB"/>
          </a:solidFill>
          <a:ln w="12700">
            <a:solidFill>
              <a:srgbClr val="19BF9B"/>
            </a:solidFill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 algn="ctr">
              <a:defRPr sz="1400">
                <a:latin typeface="HurmeGeometricSans3 Regular" pitchFamily="34" charset="0"/>
              </a:defRPr>
            </a:lvl1pPr>
          </a:lstStyle>
          <a:p>
            <a:r>
              <a:rPr lang="de-AT" sz="1200" dirty="0">
                <a:ea typeface="ＭＳ Ｐゴシック" pitchFamily="1" charset="-128"/>
              </a:rPr>
              <a:t>Kunde</a:t>
            </a:r>
          </a:p>
        </p:txBody>
      </p:sp>
      <p:cxnSp>
        <p:nvCxnSpPr>
          <p:cNvPr id="27" name="Gerade Verbindung mit Pfeil 26"/>
          <p:cNvCxnSpPr/>
          <p:nvPr/>
        </p:nvCxnSpPr>
        <p:spPr bwMode="auto">
          <a:xfrm>
            <a:off x="1288085" y="5175655"/>
            <a:ext cx="225329" cy="961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feld 27"/>
          <p:cNvSpPr txBox="1"/>
          <p:nvPr/>
        </p:nvSpPr>
        <p:spPr>
          <a:xfrm>
            <a:off x="194706" y="5031381"/>
            <a:ext cx="1080000" cy="276999"/>
          </a:xfrm>
          <a:prstGeom prst="rect">
            <a:avLst/>
          </a:prstGeom>
          <a:solidFill>
            <a:srgbClr val="EBEBEB"/>
          </a:solidFill>
          <a:ln w="12700">
            <a:solidFill>
              <a:srgbClr val="19BF9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1200" dirty="0">
                <a:latin typeface="HurmeGeometricSans3 Regular" pitchFamily="34" charset="0"/>
                <a:ea typeface="ＭＳ Ｐゴシック" pitchFamily="1" charset="-128"/>
              </a:rPr>
              <a:t>Bewerber</a:t>
            </a:r>
          </a:p>
        </p:txBody>
      </p:sp>
      <p:cxnSp>
        <p:nvCxnSpPr>
          <p:cNvPr id="25" name="Gerade Verbindung mit Pfeil 24"/>
          <p:cNvCxnSpPr/>
          <p:nvPr/>
        </p:nvCxnSpPr>
        <p:spPr bwMode="auto">
          <a:xfrm>
            <a:off x="1322335" y="4520411"/>
            <a:ext cx="225329" cy="961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Textfeld 25"/>
          <p:cNvSpPr txBox="1"/>
          <p:nvPr/>
        </p:nvSpPr>
        <p:spPr>
          <a:xfrm>
            <a:off x="228956" y="4376137"/>
            <a:ext cx="1080000" cy="276999"/>
          </a:xfrm>
          <a:prstGeom prst="rect">
            <a:avLst/>
          </a:prstGeom>
          <a:solidFill>
            <a:srgbClr val="EBEBEB"/>
          </a:solidFill>
          <a:ln w="12700">
            <a:solidFill>
              <a:srgbClr val="19BF9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AT" sz="1200" dirty="0" err="1">
                <a:latin typeface="HurmeGeometricSans3 Regular" pitchFamily="34" charset="0"/>
                <a:ea typeface="ＭＳ Ｐゴシック" pitchFamily="1" charset="-128"/>
              </a:rPr>
              <a:t>eR</a:t>
            </a:r>
            <a:r>
              <a:rPr lang="de-AT" sz="1200" dirty="0">
                <a:latin typeface="HurmeGeometricSans3 Regular" pitchFamily="34" charset="0"/>
                <a:ea typeface="ＭＳ Ｐゴシック" pitchFamily="1" charset="-128"/>
              </a:rPr>
              <a:t> Benutzer</a:t>
            </a:r>
          </a:p>
        </p:txBody>
      </p:sp>
    </p:spTree>
    <p:extLst>
      <p:ext uri="{BB962C8B-B14F-4D97-AF65-F5344CB8AC3E}">
        <p14:creationId xmlns:p14="http://schemas.microsoft.com/office/powerpoint/2010/main" val="4130692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4" grpId="0" animBg="1"/>
      <p:bldP spid="28" grpId="0" animBg="1"/>
      <p:bldP spid="2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Inhaltsplatzhalter 2"/>
          <p:cNvSpPr>
            <a:spLocks noGrp="1"/>
          </p:cNvSpPr>
          <p:nvPr>
            <p:ph idx="1"/>
          </p:nvPr>
        </p:nvSpPr>
        <p:spPr>
          <a:xfrm>
            <a:off x="898524" y="2098675"/>
            <a:ext cx="7849939" cy="3140075"/>
          </a:xfrm>
        </p:spPr>
        <p:txBody>
          <a:bodyPr/>
          <a:lstStyle/>
          <a:p>
            <a:r>
              <a:rPr lang="de-AT" dirty="0"/>
              <a:t>Über Arbeitsplatz =&gt; Kundenportal-Icon (Job) =&gt; Auto-</a:t>
            </a:r>
            <a:r>
              <a:rPr lang="de-AT" dirty="0" err="1"/>
              <a:t>LogOn</a:t>
            </a:r>
            <a:r>
              <a:rPr lang="de-AT" dirty="0"/>
              <a:t> URL erreichbar</a:t>
            </a:r>
          </a:p>
          <a:p>
            <a:r>
              <a:rPr lang="de-AT" dirty="0"/>
              <a:t>Wird Kunden-Ansprechpartner per Mail in einem Workflow-Schritt mitgeteilt</a:t>
            </a:r>
          </a:p>
          <a:p>
            <a:r>
              <a:rPr lang="de-AT" dirty="0"/>
              <a:t>Kundenportal aus Sicht des Kunden:</a:t>
            </a:r>
          </a:p>
        </p:txBody>
      </p:sp>
      <p:sp>
        <p:nvSpPr>
          <p:cNvPr id="9" name="Textfeld 2"/>
          <p:cNvSpPr txBox="1">
            <a:spLocks noChangeArrowheads="1"/>
          </p:cNvSpPr>
          <p:nvPr/>
        </p:nvSpPr>
        <p:spPr bwMode="auto">
          <a:xfrm>
            <a:off x="6928266" y="4127252"/>
            <a:ext cx="2036221" cy="214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de-DE" sz="900" dirty="0">
                <a:latin typeface="Arial"/>
                <a:ea typeface="Times New Roman"/>
              </a:rPr>
              <a:t>Bisherige Aktivitäten zum Job</a:t>
            </a:r>
            <a:endParaRPr lang="de-AT" sz="900" dirty="0">
              <a:latin typeface="Arial"/>
              <a:ea typeface="Times New Roman"/>
            </a:endParaRPr>
          </a:p>
          <a:p>
            <a:pPr algn="ctr">
              <a:spcAft>
                <a:spcPts val="1000"/>
              </a:spcAft>
            </a:pPr>
            <a:r>
              <a:rPr lang="de-DE" sz="1200" dirty="0">
                <a:effectLst/>
                <a:latin typeface="Cambria"/>
                <a:ea typeface="Cambria"/>
                <a:cs typeface="Arial"/>
              </a:rPr>
              <a:t> </a:t>
            </a:r>
            <a:endParaRPr lang="de-AT" sz="1200" dirty="0">
              <a:effectLst/>
              <a:latin typeface="Cambria"/>
              <a:ea typeface="Cambria"/>
              <a:cs typeface="Times New Roman"/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6944652" y="3777726"/>
            <a:ext cx="1796415" cy="35560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600"/>
              </a:spcAft>
            </a:pPr>
            <a:r>
              <a:rPr lang="de-DE" sz="900" dirty="0">
                <a:solidFill>
                  <a:schemeClr val="tx1"/>
                </a:solidFill>
                <a:latin typeface="Arial"/>
                <a:ea typeface="Times New Roman"/>
              </a:rPr>
              <a:t>Ansprechpartner aus der Personalabteilung kontaktieren</a:t>
            </a:r>
            <a:endParaRPr lang="de-AT" sz="900" dirty="0">
              <a:solidFill>
                <a:schemeClr val="tx1"/>
              </a:solidFill>
              <a:latin typeface="Arial"/>
              <a:ea typeface="Times New Roman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Kundenportal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www.eRecruiter.net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AT" sz="3200">
                <a:solidFill>
                  <a:schemeClr val="bg1"/>
                </a:solidFill>
                <a:latin typeface="HurmeGeometricSans3 SemiBold" pitchFamily="34" charset="0"/>
              </a:rPr>
              <a:t>	eRecruiter</a:t>
            </a:r>
            <a:endParaRPr lang="de-DE" sz="3200" dirty="0">
              <a:solidFill>
                <a:schemeClr val="bg1"/>
              </a:solidFill>
              <a:latin typeface="HurmeGeometricSans3 SemiBold" pitchFamily="34" charset="0"/>
            </a:endParaRPr>
          </a:p>
        </p:txBody>
      </p:sp>
      <p:grpSp>
        <p:nvGrpSpPr>
          <p:cNvPr id="6" name="Gruppieren 5"/>
          <p:cNvGrpSpPr/>
          <p:nvPr/>
        </p:nvGrpSpPr>
        <p:grpSpPr>
          <a:xfrm>
            <a:off x="5292080" y="2956158"/>
            <a:ext cx="1466850" cy="381789"/>
            <a:chOff x="21798" y="-40851"/>
            <a:chExt cx="1466850" cy="382320"/>
          </a:xfrm>
        </p:grpSpPr>
        <p:sp>
          <p:nvSpPr>
            <p:cNvPr id="14" name="Textfeld 2"/>
            <p:cNvSpPr txBox="1">
              <a:spLocks noChangeArrowheads="1"/>
            </p:cNvSpPr>
            <p:nvPr/>
          </p:nvSpPr>
          <p:spPr bwMode="auto">
            <a:xfrm>
              <a:off x="21798" y="-40851"/>
              <a:ext cx="1466850" cy="257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spcAft>
                  <a:spcPts val="600"/>
                </a:spcAft>
              </a:pPr>
              <a:r>
                <a:rPr lang="de-DE" sz="900" dirty="0">
                  <a:latin typeface="Arial"/>
                  <a:ea typeface="Times New Roman"/>
                </a:rPr>
                <a:t>Name der Führungskraft</a:t>
              </a:r>
              <a:endParaRPr lang="de-AT" sz="900" dirty="0">
                <a:latin typeface="Arial"/>
                <a:ea typeface="Times New Roman"/>
              </a:endParaRPr>
            </a:p>
            <a:p>
              <a:pPr>
                <a:spcAft>
                  <a:spcPts val="600"/>
                </a:spcAft>
              </a:pPr>
              <a:r>
                <a:rPr lang="de-DE" sz="900" dirty="0">
                  <a:latin typeface="Arial"/>
                  <a:ea typeface="Times New Roman"/>
                </a:rPr>
                <a:t> </a:t>
              </a:r>
              <a:endParaRPr lang="de-AT" sz="900" dirty="0">
                <a:latin typeface="Arial"/>
                <a:ea typeface="Times New Roman"/>
              </a:endParaRPr>
            </a:p>
          </p:txBody>
        </p:sp>
        <p:cxnSp>
          <p:nvCxnSpPr>
            <p:cNvPr id="15" name="Gerade Verbindung 14"/>
            <p:cNvCxnSpPr/>
            <p:nvPr/>
          </p:nvCxnSpPr>
          <p:spPr>
            <a:xfrm>
              <a:off x="743578" y="185894"/>
              <a:ext cx="0" cy="155575"/>
            </a:xfrm>
            <a:prstGeom prst="line">
              <a:avLst/>
            </a:prstGeom>
            <a:ln w="15875">
              <a:solidFill>
                <a:schemeClr val="tx2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feld 2"/>
          <p:cNvSpPr txBox="1">
            <a:spLocks noChangeArrowheads="1"/>
          </p:cNvSpPr>
          <p:nvPr/>
        </p:nvSpPr>
        <p:spPr bwMode="auto">
          <a:xfrm>
            <a:off x="6928267" y="4368552"/>
            <a:ext cx="1410335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de-DE" sz="900" dirty="0">
                <a:latin typeface="Arial"/>
                <a:ea typeface="Times New Roman"/>
              </a:rPr>
              <a:t>Zur Bewerberübersicht</a:t>
            </a:r>
            <a:endParaRPr lang="de-AT" sz="900" dirty="0">
              <a:latin typeface="Arial"/>
              <a:ea typeface="Times New Roman"/>
            </a:endParaRPr>
          </a:p>
        </p:txBody>
      </p:sp>
      <p:cxnSp>
        <p:nvCxnSpPr>
          <p:cNvPr id="8" name="Gerade Verbindung 7"/>
          <p:cNvCxnSpPr/>
          <p:nvPr/>
        </p:nvCxnSpPr>
        <p:spPr>
          <a:xfrm flipH="1" flipV="1">
            <a:off x="6702207" y="4448562"/>
            <a:ext cx="300355" cy="24130"/>
          </a:xfrm>
          <a:prstGeom prst="line">
            <a:avLst/>
          </a:prstGeom>
          <a:ln w="15875">
            <a:solidFill>
              <a:schemeClr val="tx2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/>
        </p:nvCxnSpPr>
        <p:spPr>
          <a:xfrm flipH="1">
            <a:off x="6702207" y="4242822"/>
            <a:ext cx="300355" cy="45085"/>
          </a:xfrm>
          <a:prstGeom prst="line">
            <a:avLst/>
          </a:prstGeom>
          <a:ln w="15875">
            <a:solidFill>
              <a:schemeClr val="tx2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/>
        </p:nvCxnSpPr>
        <p:spPr>
          <a:xfrm flipH="1" flipV="1">
            <a:off x="6702207" y="4604137"/>
            <a:ext cx="299720" cy="99695"/>
          </a:xfrm>
          <a:prstGeom prst="line">
            <a:avLst/>
          </a:prstGeom>
          <a:ln w="15875">
            <a:solidFill>
              <a:schemeClr val="tx2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2"/>
          <p:cNvSpPr txBox="1">
            <a:spLocks noChangeArrowheads="1"/>
          </p:cNvSpPr>
          <p:nvPr/>
        </p:nvSpPr>
        <p:spPr bwMode="auto">
          <a:xfrm>
            <a:off x="6928267" y="4599057"/>
            <a:ext cx="1647190" cy="224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de-DE" sz="900" dirty="0">
                <a:latin typeface="Arial"/>
                <a:ea typeface="Times New Roman"/>
              </a:rPr>
              <a:t>Stelleninserat öffnen</a:t>
            </a:r>
            <a:endParaRPr lang="de-AT" sz="900" dirty="0">
              <a:latin typeface="Arial"/>
              <a:ea typeface="Times New Roman"/>
            </a:endParaRPr>
          </a:p>
          <a:p>
            <a:pPr>
              <a:spcAft>
                <a:spcPts val="600"/>
              </a:spcAft>
            </a:pPr>
            <a:r>
              <a:rPr lang="de-DE" sz="900" dirty="0">
                <a:latin typeface="Arial"/>
                <a:ea typeface="Times New Roman"/>
              </a:rPr>
              <a:t> </a:t>
            </a:r>
            <a:endParaRPr lang="de-AT" sz="900" dirty="0">
              <a:latin typeface="Arial"/>
              <a:ea typeface="Times New Roman"/>
            </a:endParaRPr>
          </a:p>
        </p:txBody>
      </p:sp>
      <p:cxnSp>
        <p:nvCxnSpPr>
          <p:cNvPr id="13" name="Gerade Verbindung 12"/>
          <p:cNvCxnSpPr/>
          <p:nvPr/>
        </p:nvCxnSpPr>
        <p:spPr>
          <a:xfrm flipV="1">
            <a:off x="6660232" y="3947760"/>
            <a:ext cx="330391" cy="125095"/>
          </a:xfrm>
          <a:prstGeom prst="line">
            <a:avLst/>
          </a:prstGeom>
          <a:ln w="15875">
            <a:solidFill>
              <a:schemeClr val="tx2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Grafik 16"/>
          <p:cNvPicPr/>
          <p:nvPr/>
        </p:nvPicPr>
        <p:blipFill rotWithShape="1">
          <a:blip r:embed="rId2"/>
          <a:srcRect l="4390" t="16041" r="4773" b="18875"/>
          <a:stretch/>
        </p:blipFill>
        <p:spPr bwMode="auto">
          <a:xfrm>
            <a:off x="1979712" y="3345678"/>
            <a:ext cx="4722495" cy="29044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Textfeld 19"/>
          <p:cNvSpPr txBox="1"/>
          <p:nvPr/>
        </p:nvSpPr>
        <p:spPr>
          <a:xfrm>
            <a:off x="467544" y="3609948"/>
            <a:ext cx="15368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AT" sz="900" dirty="0">
                <a:latin typeface="Arial"/>
                <a:ea typeface="Times New Roman"/>
              </a:rPr>
              <a:t>Offene/besetzte Jobs</a:t>
            </a:r>
          </a:p>
        </p:txBody>
      </p:sp>
      <p:cxnSp>
        <p:nvCxnSpPr>
          <p:cNvPr id="21" name="Gerade Verbindung 20"/>
          <p:cNvCxnSpPr/>
          <p:nvPr/>
        </p:nvCxnSpPr>
        <p:spPr>
          <a:xfrm flipV="1">
            <a:off x="1682862" y="3516565"/>
            <a:ext cx="593699" cy="201047"/>
          </a:xfrm>
          <a:prstGeom prst="line">
            <a:avLst/>
          </a:prstGeom>
          <a:ln w="15875">
            <a:solidFill>
              <a:schemeClr val="tx2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74050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/>
          <p:nvPr/>
        </p:nvPicPr>
        <p:blipFill rotWithShape="1">
          <a:blip r:embed="rId2"/>
          <a:srcRect l="3679" t="15966" r="3627" b="10084"/>
          <a:stretch/>
        </p:blipFill>
        <p:spPr bwMode="auto">
          <a:xfrm>
            <a:off x="1970890" y="2060848"/>
            <a:ext cx="5328592" cy="37271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Kundenportal - Bewerberseite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www.eRecruiter.net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AT" sz="3200">
                <a:solidFill>
                  <a:schemeClr val="bg1"/>
                </a:solidFill>
                <a:latin typeface="HurmeGeometricSans3 SemiBold" pitchFamily="34" charset="0"/>
              </a:rPr>
              <a:t>	eRecruiter</a:t>
            </a:r>
            <a:endParaRPr lang="de-DE" sz="3200" dirty="0">
              <a:solidFill>
                <a:schemeClr val="bg1"/>
              </a:solidFill>
              <a:latin typeface="HurmeGeometricSans3 SemiBold" pitchFamily="34" charset="0"/>
            </a:endParaRPr>
          </a:p>
        </p:txBody>
      </p:sp>
      <p:cxnSp>
        <p:nvCxnSpPr>
          <p:cNvPr id="6" name="Gerade Verbindung 5"/>
          <p:cNvCxnSpPr/>
          <p:nvPr/>
        </p:nvCxnSpPr>
        <p:spPr>
          <a:xfrm flipH="1">
            <a:off x="1808699" y="5132219"/>
            <a:ext cx="254348" cy="97790"/>
          </a:xfrm>
          <a:prstGeom prst="line">
            <a:avLst/>
          </a:prstGeom>
          <a:ln w="15875">
            <a:solidFill>
              <a:schemeClr val="tx2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6"/>
          <p:cNvCxnSpPr/>
          <p:nvPr/>
        </p:nvCxnSpPr>
        <p:spPr>
          <a:xfrm flipH="1">
            <a:off x="7155466" y="5397641"/>
            <a:ext cx="245745" cy="0"/>
          </a:xfrm>
          <a:prstGeom prst="line">
            <a:avLst/>
          </a:prstGeom>
          <a:ln w="15875">
            <a:solidFill>
              <a:schemeClr val="tx2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hteck 7"/>
          <p:cNvSpPr/>
          <p:nvPr/>
        </p:nvSpPr>
        <p:spPr>
          <a:xfrm>
            <a:off x="7305326" y="5217765"/>
            <a:ext cx="1515146" cy="371475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1000"/>
              </a:spcAft>
            </a:pPr>
            <a:r>
              <a:rPr lang="de-DE" sz="900" dirty="0">
                <a:solidFill>
                  <a:schemeClr val="tx1"/>
                </a:solidFill>
                <a:effectLst/>
                <a:latin typeface="Arial"/>
                <a:ea typeface="Times New Roman"/>
                <a:cs typeface="Times New Roman"/>
              </a:rPr>
              <a:t>Mögliche Aktivitäten *</a:t>
            </a:r>
            <a:endParaRPr lang="de-AT" sz="1200" dirty="0">
              <a:solidFill>
                <a:schemeClr val="tx1"/>
              </a:solidFill>
              <a:effectLst/>
              <a:latin typeface="Cambria"/>
              <a:ea typeface="Cambria"/>
              <a:cs typeface="Times New Roman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201658" y="5013176"/>
            <a:ext cx="1850062" cy="633235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1000"/>
              </a:spcAft>
            </a:pPr>
            <a:r>
              <a:rPr lang="de-DE" sz="900" dirty="0">
                <a:solidFill>
                  <a:schemeClr val="tx1"/>
                </a:solidFill>
                <a:effectLst/>
                <a:latin typeface="Arial"/>
                <a:ea typeface="Times New Roman"/>
                <a:cs typeface="Times New Roman"/>
              </a:rPr>
              <a:t>Dokumente zur Ansicht (einstellbar welche Dokumente!)</a:t>
            </a:r>
            <a:endParaRPr lang="de-AT" sz="1400" dirty="0">
              <a:solidFill>
                <a:schemeClr val="tx1"/>
              </a:solidFill>
              <a:effectLst/>
              <a:latin typeface="Cambria"/>
              <a:ea typeface="Cambria"/>
              <a:cs typeface="Times New Roman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415391" y="3905036"/>
            <a:ext cx="15476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000"/>
              </a:spcAft>
            </a:pPr>
            <a:r>
              <a:rPr lang="de-AT" sz="900" dirty="0">
                <a:latin typeface="Arial"/>
                <a:ea typeface="Times New Roman"/>
                <a:cs typeface="Times New Roman"/>
              </a:rPr>
              <a:t>Status am Kundenportal*</a:t>
            </a:r>
          </a:p>
        </p:txBody>
      </p:sp>
      <p:sp>
        <p:nvSpPr>
          <p:cNvPr id="16" name="Rechteck 15"/>
          <p:cNvSpPr/>
          <p:nvPr/>
        </p:nvSpPr>
        <p:spPr>
          <a:xfrm>
            <a:off x="1935873" y="5911388"/>
            <a:ext cx="658774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de-AT" sz="900" dirty="0">
                <a:latin typeface="Arial"/>
                <a:ea typeface="Times New Roman"/>
              </a:rPr>
              <a:t>* Entspricht den Status und Aktivitäten im </a:t>
            </a:r>
            <a:r>
              <a:rPr lang="de-AT" sz="900" dirty="0" err="1">
                <a:latin typeface="Arial"/>
                <a:ea typeface="Times New Roman"/>
              </a:rPr>
              <a:t>eR</a:t>
            </a:r>
            <a:r>
              <a:rPr lang="de-AT" sz="900" dirty="0">
                <a:latin typeface="Arial"/>
                <a:ea typeface="Times New Roman"/>
              </a:rPr>
              <a:t>-Backend, oft aber für Kundenportal anders benannt</a:t>
            </a:r>
          </a:p>
        </p:txBody>
      </p:sp>
      <p:cxnSp>
        <p:nvCxnSpPr>
          <p:cNvPr id="12" name="Gerade Verbindung 11"/>
          <p:cNvCxnSpPr/>
          <p:nvPr/>
        </p:nvCxnSpPr>
        <p:spPr>
          <a:xfrm flipH="1" flipV="1">
            <a:off x="1808699" y="4094582"/>
            <a:ext cx="207304" cy="89520"/>
          </a:xfrm>
          <a:prstGeom prst="line">
            <a:avLst/>
          </a:prstGeom>
          <a:ln w="15875">
            <a:solidFill>
              <a:schemeClr val="tx2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79964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Suche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98525" y="2098675"/>
            <a:ext cx="4105523" cy="3140075"/>
          </a:xfrm>
        </p:spPr>
        <p:txBody>
          <a:bodyPr/>
          <a:lstStyle/>
          <a:p>
            <a:r>
              <a:rPr lang="de-AT" b="1" dirty="0"/>
              <a:t>Schnellsuche</a:t>
            </a:r>
            <a:r>
              <a:rPr lang="de-AT" dirty="0"/>
              <a:t>:</a:t>
            </a:r>
          </a:p>
          <a:p>
            <a:pPr lvl="1"/>
            <a:r>
              <a:rPr lang="de-AT" dirty="0"/>
              <a:t>für Bewerber, Kunden, Jobs</a:t>
            </a:r>
          </a:p>
          <a:p>
            <a:r>
              <a:rPr lang="de-AT" b="1" dirty="0"/>
              <a:t>Erweiterte Bewerbersuche</a:t>
            </a:r>
          </a:p>
          <a:p>
            <a:pPr lvl="1"/>
            <a:r>
              <a:rPr lang="de-AT" dirty="0"/>
              <a:t>UND, ODER, NICHT Verknüpfung</a:t>
            </a:r>
          </a:p>
          <a:p>
            <a:pPr lvl="1"/>
            <a:r>
              <a:rPr lang="de-AT" dirty="0"/>
              <a:t>Speicherbar</a:t>
            </a:r>
          </a:p>
          <a:p>
            <a:pPr lvl="1"/>
            <a:r>
              <a:rPr lang="de-AT" dirty="0"/>
              <a:t>Volltextsuche über Dokumente</a:t>
            </a:r>
          </a:p>
          <a:p>
            <a:pPr lvl="1"/>
            <a:r>
              <a:rPr lang="de-AT" dirty="0"/>
              <a:t>Suche über </a:t>
            </a:r>
            <a:r>
              <a:rPr lang="de-AT" dirty="0" err="1"/>
              <a:t>History</a:t>
            </a:r>
            <a:endParaRPr lang="de-AT" dirty="0"/>
          </a:p>
          <a:p>
            <a:pPr lvl="1"/>
            <a:r>
              <a:rPr lang="de-AT" dirty="0"/>
              <a:t>Suche über </a:t>
            </a:r>
            <a:r>
              <a:rPr lang="de-AT" dirty="0" err="1"/>
              <a:t>benutzerdef</a:t>
            </a:r>
            <a:r>
              <a:rPr lang="de-AT" dirty="0"/>
              <a:t>. Felder</a:t>
            </a:r>
          </a:p>
          <a:p>
            <a:pPr lvl="1"/>
            <a:r>
              <a:rPr lang="de-AT" dirty="0"/>
              <a:t>Suche über alle Bewerberdetail-Informationen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www.eRecruiter.net</a:t>
            </a:r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7029128" cy="908720"/>
          </a:xfrm>
          <a:prstGeom prst="rect">
            <a:avLst/>
          </a:prstGeom>
        </p:spPr>
        <p:txBody>
          <a:bodyPr anchor="ctr"/>
          <a:lstStyle/>
          <a:p>
            <a:r>
              <a:rPr lang="de-AT" sz="3200" dirty="0">
                <a:solidFill>
                  <a:schemeClr val="bg1"/>
                </a:solidFill>
                <a:latin typeface="HurmeGeometricSans3 SemiBold" pitchFamily="34" charset="0"/>
              </a:rPr>
              <a:t>	eRecruiter</a:t>
            </a:r>
            <a:endParaRPr lang="de-DE" sz="3200" dirty="0">
              <a:solidFill>
                <a:schemeClr val="bg1"/>
              </a:solidFill>
              <a:latin typeface="HurmeGeometricSans3 SemiBold" pitchFamily="34" charset="0"/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2"/>
          <a:srcRect t="4896" b="36223"/>
          <a:stretch/>
        </p:blipFill>
        <p:spPr>
          <a:xfrm>
            <a:off x="5019997" y="1957925"/>
            <a:ext cx="3800475" cy="866195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110" y="2996952"/>
            <a:ext cx="3572247" cy="2757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34025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/>
          <p:cNvSpPr txBox="1">
            <a:spLocks/>
          </p:cNvSpPr>
          <p:nvPr/>
        </p:nvSpPr>
        <p:spPr bwMode="auto">
          <a:xfrm>
            <a:off x="898525" y="2098675"/>
            <a:ext cx="7342188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marR="0" indent="-342900" algn="l" defTabSz="457200" rtl="0" eaLnBrk="1" fontAlgn="base" latinLnBrk="0" hangingPunct="1">
              <a:lnSpc>
                <a:spcPts val="2100"/>
              </a:lnSpc>
              <a:spcBef>
                <a:spcPct val="0"/>
              </a:spcBef>
              <a:spcAft>
                <a:spcPts val="1200"/>
              </a:spcAft>
              <a:buClr>
                <a:srgbClr val="00AA87"/>
              </a:buClr>
              <a:buSzTx/>
              <a:buFont typeface="Arial"/>
              <a:buChar char="•"/>
              <a:tabLst/>
              <a:defRPr lang="de-DE" sz="1800" kern="1200" noProof="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marR="0" indent="-285750" algn="l" defTabSz="914400" rtl="0" eaLnBrk="1" fontAlgn="base" latinLnBrk="0" hangingPunct="1">
              <a:lnSpc>
                <a:spcPts val="1800"/>
              </a:lnSpc>
              <a:spcBef>
                <a:spcPct val="0"/>
              </a:spcBef>
              <a:spcAft>
                <a:spcPts val="1200"/>
              </a:spcAft>
              <a:buClr>
                <a:srgbClr val="00AA87"/>
              </a:buClr>
              <a:buSzTx/>
              <a:buFontTx/>
              <a:buChar char="–"/>
              <a:tabLst/>
              <a:defRPr lang="de-DE" sz="1800" kern="1200" noProof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marR="0" indent="-228600" algn="l" defTabSz="914400" rtl="0" eaLnBrk="1" fontAlgn="base" latinLnBrk="0" hangingPunct="1">
              <a:lnSpc>
                <a:spcPts val="1700"/>
              </a:lnSpc>
              <a:spcBef>
                <a:spcPct val="0"/>
              </a:spcBef>
              <a:spcAft>
                <a:spcPts val="1200"/>
              </a:spcAft>
              <a:buClr>
                <a:srgbClr val="00AA87"/>
              </a:buClr>
              <a:buSzTx/>
              <a:buFontTx/>
              <a:buChar char="•"/>
              <a:tabLst/>
              <a:defRPr lang="de-DE" sz="1800" kern="1200" noProof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marR="0" indent="-228600" algn="l" defTabSz="914400" rtl="0" eaLnBrk="1" fontAlgn="base" latinLnBrk="0" hangingPunct="1">
              <a:lnSpc>
                <a:spcPts val="1600"/>
              </a:lnSpc>
              <a:spcBef>
                <a:spcPct val="0"/>
              </a:spcBef>
              <a:spcAft>
                <a:spcPts val="1200"/>
              </a:spcAft>
              <a:buClr>
                <a:srgbClr val="00AA87"/>
              </a:buClr>
              <a:buSzTx/>
              <a:buFontTx/>
              <a:buChar char="–"/>
              <a:tabLst/>
              <a:defRPr lang="de-DE" sz="1800" kern="1200" noProof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marR="0" indent="-228600" algn="l" defTabSz="914400" rtl="0" eaLnBrk="1" fontAlgn="base" latinLnBrk="0" hangingPunct="1">
              <a:lnSpc>
                <a:spcPts val="1600"/>
              </a:lnSpc>
              <a:spcBef>
                <a:spcPct val="0"/>
              </a:spcBef>
              <a:spcAft>
                <a:spcPts val="1200"/>
              </a:spcAft>
              <a:buClr>
                <a:srgbClr val="00AA87"/>
              </a:buClr>
              <a:buSzTx/>
              <a:buFontTx/>
              <a:buChar char="»"/>
              <a:tabLst/>
              <a:defRPr lang="de-AT" sz="1800" kern="1200" noProof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rtl="0" eaLnBrk="1" fontAlgn="base" hangingPunct="1">
              <a:lnSpc>
                <a:spcPts val="2100"/>
              </a:lnSpc>
              <a:spcBef>
                <a:spcPct val="0"/>
              </a:spcBef>
              <a:spcAft>
                <a:spcPts val="100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lnSpc>
                <a:spcPts val="2100"/>
              </a:lnSpc>
              <a:spcBef>
                <a:spcPct val="0"/>
              </a:spcBef>
              <a:spcAft>
                <a:spcPts val="100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lnSpc>
                <a:spcPts val="2100"/>
              </a:lnSpc>
              <a:spcBef>
                <a:spcPct val="0"/>
              </a:spcBef>
              <a:spcAft>
                <a:spcPts val="100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lnSpc>
                <a:spcPts val="2100"/>
              </a:lnSpc>
              <a:spcBef>
                <a:spcPct val="0"/>
              </a:spcBef>
              <a:spcAft>
                <a:spcPts val="100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endParaRPr lang="de-AT" dirty="0"/>
          </a:p>
          <a:p>
            <a:endParaRPr lang="de-AT" dirty="0"/>
          </a:p>
          <a:p>
            <a:r>
              <a:rPr lang="de-AT" dirty="0"/>
              <a:t>Welche Jobs sind offen, besetzt, zurückgesetzt?</a:t>
            </a:r>
          </a:p>
          <a:p>
            <a:r>
              <a:rPr lang="de-AT" dirty="0"/>
              <a:t>Woher kommen meine Bewerber? (Homepage, Plattform)</a:t>
            </a:r>
          </a:p>
          <a:p>
            <a:r>
              <a:rPr lang="de-AT" dirty="0"/>
              <a:t>Wie viele Bewerbungen habe ich in den letzten Monaten bekommen?</a:t>
            </a:r>
          </a:p>
          <a:p>
            <a:r>
              <a:rPr lang="de-AT" dirty="0"/>
              <a:t>Welche Bewerber konnte ich besetzen?</a:t>
            </a:r>
          </a:p>
          <a:p>
            <a:r>
              <a:rPr lang="de-AT" dirty="0"/>
              <a:t>Eigene Jobs/Bewerber/Kunden liefert jeweils eine detaillierte Liste mit Excel-Export Funktionalität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Statistiken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www.eRecruiter.net</a:t>
            </a:r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7029128" cy="908720"/>
          </a:xfrm>
          <a:prstGeom prst="rect">
            <a:avLst/>
          </a:prstGeom>
        </p:spPr>
        <p:txBody>
          <a:bodyPr anchor="ctr"/>
          <a:lstStyle/>
          <a:p>
            <a:r>
              <a:rPr lang="de-AT" sz="3200" dirty="0">
                <a:solidFill>
                  <a:schemeClr val="bg1"/>
                </a:solidFill>
                <a:latin typeface="HurmeGeometricSans3 SemiBold" pitchFamily="34" charset="0"/>
              </a:rPr>
              <a:t>	eRecruiter</a:t>
            </a:r>
            <a:endParaRPr lang="de-DE" sz="3200" dirty="0">
              <a:solidFill>
                <a:schemeClr val="bg1"/>
              </a:solidFill>
              <a:latin typeface="HurmeGeometricSans3 SemiBold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060848"/>
            <a:ext cx="4370412" cy="696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16624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Zum Eigenstudium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Wiederholung</a:t>
            </a:r>
          </a:p>
          <a:p>
            <a:pPr lvl="1"/>
            <a:r>
              <a:rPr lang="de-AT" dirty="0"/>
              <a:t>Funktionen im Detail (Kunde, Job, Bewerber)</a:t>
            </a:r>
          </a:p>
          <a:p>
            <a:pPr lvl="1"/>
            <a:r>
              <a:rPr lang="de-AT" dirty="0"/>
              <a:t>Aufgaben / Checkliste</a:t>
            </a:r>
          </a:p>
          <a:p>
            <a:pPr lvl="1"/>
            <a:r>
              <a:rPr lang="de-AT" dirty="0"/>
              <a:t>Bewerberportal</a:t>
            </a:r>
          </a:p>
          <a:p>
            <a:pPr marL="0" indent="0">
              <a:buNone/>
            </a:pP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www.eRecruiter.net</a:t>
            </a: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7029128" cy="908720"/>
          </a:xfrm>
          <a:prstGeom prst="rect">
            <a:avLst/>
          </a:prstGeom>
        </p:spPr>
        <p:txBody>
          <a:bodyPr anchor="ctr"/>
          <a:lstStyle/>
          <a:p>
            <a:r>
              <a:rPr lang="de-AT" sz="3200" dirty="0">
                <a:solidFill>
                  <a:schemeClr val="bg1"/>
                </a:solidFill>
                <a:latin typeface="HurmeGeometricSans3 SemiBold" pitchFamily="34" charset="0"/>
              </a:rPr>
              <a:t>	eRecruiter</a:t>
            </a:r>
            <a:endParaRPr lang="de-DE" sz="3200" dirty="0">
              <a:solidFill>
                <a:schemeClr val="bg1"/>
              </a:solidFill>
              <a:latin typeface="HurmeGeometricSans3 SemiBold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204864"/>
            <a:ext cx="2605604" cy="37444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36813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Support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Telefon</a:t>
            </a:r>
          </a:p>
          <a:p>
            <a:pPr lvl="1"/>
            <a:r>
              <a:rPr lang="de-AT" dirty="0"/>
              <a:t>+43 (0)732 611 221 -66 und +43 (0)1 523 8207 -66</a:t>
            </a:r>
          </a:p>
          <a:p>
            <a:pPr lvl="1"/>
            <a:r>
              <a:rPr lang="de-AT" dirty="0"/>
              <a:t>+49 (0)511 536 7750 -6</a:t>
            </a:r>
          </a:p>
          <a:p>
            <a:r>
              <a:rPr lang="de-AT" dirty="0"/>
              <a:t>E-Mail</a:t>
            </a:r>
          </a:p>
          <a:p>
            <a:pPr lvl="1"/>
            <a:r>
              <a:rPr lang="de-AT" dirty="0">
                <a:hlinkClick r:id="rId2"/>
              </a:rPr>
              <a:t>support@eRecruiter.net</a:t>
            </a:r>
            <a:r>
              <a:rPr lang="de-AT" dirty="0"/>
              <a:t> </a:t>
            </a:r>
          </a:p>
          <a:p>
            <a:r>
              <a:rPr lang="de-AT" dirty="0"/>
              <a:t>Viele nützliche Anleitungen in der eRecruiter Knowledge Base (Wiki)</a:t>
            </a:r>
            <a:endParaRPr lang="de-AT" dirty="0">
              <a:hlinkClick r:id="rId3"/>
            </a:endParaRPr>
          </a:p>
          <a:p>
            <a:pPr lvl="1"/>
            <a:r>
              <a:rPr lang="de-AT" dirty="0">
                <a:solidFill>
                  <a:srgbClr val="00AA87"/>
                </a:solidFill>
                <a:hlinkClick r:id="rId4"/>
              </a:rPr>
              <a:t>https://support.erecruiter.net/</a:t>
            </a:r>
            <a:r>
              <a:rPr lang="de-AT" dirty="0">
                <a:solidFill>
                  <a:srgbClr val="00AA87"/>
                </a:solidFill>
              </a:rPr>
              <a:t> </a:t>
            </a:r>
          </a:p>
          <a:p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www.eRecruiter.net</a:t>
            </a: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7029128" cy="908720"/>
          </a:xfrm>
          <a:prstGeom prst="rect">
            <a:avLst/>
          </a:prstGeom>
        </p:spPr>
        <p:txBody>
          <a:bodyPr anchor="ctr"/>
          <a:lstStyle/>
          <a:p>
            <a:r>
              <a:rPr lang="de-AT" sz="3200" dirty="0">
                <a:solidFill>
                  <a:schemeClr val="bg1"/>
                </a:solidFill>
                <a:latin typeface="HurmeGeometricSans3 SemiBold" pitchFamily="34" charset="0"/>
              </a:rPr>
              <a:t>	eRecruiter</a:t>
            </a:r>
            <a:endParaRPr lang="de-DE" sz="3200" dirty="0">
              <a:solidFill>
                <a:schemeClr val="bg1"/>
              </a:solidFill>
              <a:latin typeface="HurmeGeometricSans3 Semi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635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eck 9"/>
          <p:cNvSpPr>
            <a:spLocks noChangeArrowheads="1"/>
          </p:cNvSpPr>
          <p:nvPr/>
        </p:nvSpPr>
        <p:spPr bwMode="auto">
          <a:xfrm>
            <a:off x="898525" y="2133600"/>
            <a:ext cx="4105373" cy="3527425"/>
          </a:xfrm>
          <a:prstGeom prst="rect">
            <a:avLst/>
          </a:prstGeom>
          <a:solidFill>
            <a:srgbClr val="EBEBEB"/>
          </a:solidFill>
          <a:ln w="9525" algn="ctr">
            <a:solidFill>
              <a:srgbClr val="323232"/>
            </a:solidFill>
            <a:round/>
            <a:headEnd/>
            <a:tailEnd/>
          </a:ln>
        </p:spPr>
        <p:txBody>
          <a:bodyPr anchor="b"/>
          <a:lstStyle>
            <a:lvl1pPr eaLnBrk="0" hangingPunct="0">
              <a:lnSpc>
                <a:spcPts val="2200"/>
              </a:lnSpc>
              <a:spcAft>
                <a:spcPts val="800"/>
              </a:spcAft>
              <a:buClr>
                <a:srgbClr val="DC0032"/>
              </a:buClr>
              <a:buChar char="•"/>
              <a:defRPr>
                <a:solidFill>
                  <a:srgbClr val="32323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eaLnBrk="0" hangingPunct="0">
              <a:lnSpc>
                <a:spcPts val="2200"/>
              </a:lnSpc>
              <a:spcAft>
                <a:spcPts val="800"/>
              </a:spcAft>
              <a:buClr>
                <a:srgbClr val="DC0032"/>
              </a:buClr>
              <a:buChar char="–"/>
              <a:defRPr>
                <a:solidFill>
                  <a:srgbClr val="32323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 eaLnBrk="0" hangingPunct="0">
              <a:lnSpc>
                <a:spcPts val="2200"/>
              </a:lnSpc>
              <a:spcAft>
                <a:spcPts val="800"/>
              </a:spcAft>
              <a:buClr>
                <a:srgbClr val="DC0032"/>
              </a:buClr>
              <a:buChar char="•"/>
              <a:defRPr>
                <a:solidFill>
                  <a:srgbClr val="32323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 eaLnBrk="0" hangingPunct="0">
              <a:lnSpc>
                <a:spcPts val="2200"/>
              </a:lnSpc>
              <a:spcAft>
                <a:spcPts val="800"/>
              </a:spcAft>
              <a:buClr>
                <a:srgbClr val="DC0032"/>
              </a:buClr>
              <a:buChar char="–"/>
              <a:defRPr>
                <a:solidFill>
                  <a:srgbClr val="32323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 eaLnBrk="0" hangingPunct="0">
              <a:lnSpc>
                <a:spcPts val="2200"/>
              </a:lnSpc>
              <a:spcAft>
                <a:spcPts val="800"/>
              </a:spcAft>
              <a:buClr>
                <a:srgbClr val="DC0032"/>
              </a:buClr>
              <a:buChar char="»"/>
              <a:defRPr>
                <a:solidFill>
                  <a:srgbClr val="32323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ts val="800"/>
              </a:spcAft>
              <a:buClr>
                <a:srgbClr val="DC0032"/>
              </a:buClr>
              <a:buChar char="»"/>
              <a:defRPr>
                <a:solidFill>
                  <a:srgbClr val="32323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ts val="800"/>
              </a:spcAft>
              <a:buClr>
                <a:srgbClr val="DC0032"/>
              </a:buClr>
              <a:buChar char="»"/>
              <a:defRPr>
                <a:solidFill>
                  <a:srgbClr val="32323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ts val="800"/>
              </a:spcAft>
              <a:buClr>
                <a:srgbClr val="DC0032"/>
              </a:buClr>
              <a:buChar char="»"/>
              <a:defRPr>
                <a:solidFill>
                  <a:srgbClr val="32323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ts val="800"/>
              </a:spcAft>
              <a:buClr>
                <a:srgbClr val="DC0032"/>
              </a:buClr>
              <a:buChar char="»"/>
              <a:defRPr>
                <a:solidFill>
                  <a:srgbClr val="32323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 algn="ctr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de-AT" altLang="de-DE" sz="2000" dirty="0" err="1">
                <a:latin typeface="HurmeGeometricSans3 Regular" pitchFamily="34" charset="0"/>
              </a:rPr>
              <a:t>Recruiterportal</a:t>
            </a:r>
            <a:endParaRPr lang="de-AT" altLang="de-DE" sz="2000" dirty="0">
              <a:latin typeface="HurmeGeometricSans3 Regular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8525" y="1563688"/>
            <a:ext cx="2952000" cy="288000"/>
          </a:xfrm>
        </p:spPr>
        <p:txBody>
          <a:bodyPr/>
          <a:lstStyle/>
          <a:p>
            <a:r>
              <a:rPr lang="de-AT" dirty="0"/>
              <a:t>Aufbau eRecruiter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www.eRecruiter.net</a:t>
            </a:r>
            <a:endParaRPr lang="de-DE" dirty="0"/>
          </a:p>
        </p:txBody>
      </p:sp>
      <p:sp>
        <p:nvSpPr>
          <p:cNvPr id="1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7029128" cy="908720"/>
          </a:xfrm>
          <a:prstGeom prst="rect">
            <a:avLst/>
          </a:prstGeom>
        </p:spPr>
        <p:txBody>
          <a:bodyPr anchor="ctr"/>
          <a:lstStyle/>
          <a:p>
            <a:r>
              <a:rPr lang="de-AT" sz="3200" dirty="0">
                <a:solidFill>
                  <a:schemeClr val="bg1"/>
                </a:solidFill>
                <a:latin typeface="HurmeGeometricSans3 SemiBold" pitchFamily="34" charset="0"/>
              </a:rPr>
              <a:t>	eRecruiter</a:t>
            </a:r>
            <a:endParaRPr lang="de-DE" sz="3200" dirty="0">
              <a:solidFill>
                <a:schemeClr val="bg1"/>
              </a:solidFill>
              <a:latin typeface="HurmeGeometricSans3 SemiBold" pitchFamily="34" charset="0"/>
            </a:endParaRPr>
          </a:p>
        </p:txBody>
      </p:sp>
      <p:sp>
        <p:nvSpPr>
          <p:cNvPr id="19" name="Ellipse 7"/>
          <p:cNvSpPr>
            <a:spLocks noChangeArrowheads="1"/>
          </p:cNvSpPr>
          <p:nvPr/>
        </p:nvSpPr>
        <p:spPr bwMode="auto">
          <a:xfrm>
            <a:off x="2064235" y="3513363"/>
            <a:ext cx="1800000" cy="1800000"/>
          </a:xfrm>
          <a:prstGeom prst="ellipse">
            <a:avLst/>
          </a:prstGeom>
          <a:solidFill>
            <a:srgbClr val="19BF9B"/>
          </a:solidFill>
          <a:ln>
            <a:noFill/>
          </a:ln>
        </p:spPr>
        <p:txBody>
          <a:bodyPr anchor="ctr"/>
          <a:lstStyle>
            <a:lvl1pPr eaLnBrk="0" hangingPunct="0">
              <a:lnSpc>
                <a:spcPts val="2200"/>
              </a:lnSpc>
              <a:spcAft>
                <a:spcPts val="800"/>
              </a:spcAft>
              <a:buClr>
                <a:srgbClr val="DC0032"/>
              </a:buClr>
              <a:buChar char="•"/>
              <a:defRPr>
                <a:solidFill>
                  <a:srgbClr val="32323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eaLnBrk="0" hangingPunct="0">
              <a:lnSpc>
                <a:spcPts val="2200"/>
              </a:lnSpc>
              <a:spcAft>
                <a:spcPts val="800"/>
              </a:spcAft>
              <a:buClr>
                <a:srgbClr val="DC0032"/>
              </a:buClr>
              <a:buChar char="–"/>
              <a:defRPr>
                <a:solidFill>
                  <a:srgbClr val="32323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 eaLnBrk="0" hangingPunct="0">
              <a:lnSpc>
                <a:spcPts val="2200"/>
              </a:lnSpc>
              <a:spcAft>
                <a:spcPts val="800"/>
              </a:spcAft>
              <a:buClr>
                <a:srgbClr val="DC0032"/>
              </a:buClr>
              <a:buChar char="•"/>
              <a:defRPr>
                <a:solidFill>
                  <a:srgbClr val="32323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 eaLnBrk="0" hangingPunct="0">
              <a:lnSpc>
                <a:spcPts val="2200"/>
              </a:lnSpc>
              <a:spcAft>
                <a:spcPts val="800"/>
              </a:spcAft>
              <a:buClr>
                <a:srgbClr val="DC0032"/>
              </a:buClr>
              <a:buChar char="–"/>
              <a:defRPr>
                <a:solidFill>
                  <a:srgbClr val="32323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 eaLnBrk="0" hangingPunct="0">
              <a:lnSpc>
                <a:spcPts val="2200"/>
              </a:lnSpc>
              <a:spcAft>
                <a:spcPts val="800"/>
              </a:spcAft>
              <a:buClr>
                <a:srgbClr val="DC0032"/>
              </a:buClr>
              <a:buChar char="»"/>
              <a:defRPr>
                <a:solidFill>
                  <a:srgbClr val="32323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ts val="800"/>
              </a:spcAft>
              <a:buClr>
                <a:srgbClr val="DC0032"/>
              </a:buClr>
              <a:buChar char="»"/>
              <a:defRPr>
                <a:solidFill>
                  <a:srgbClr val="32323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ts val="800"/>
              </a:spcAft>
              <a:buClr>
                <a:srgbClr val="DC0032"/>
              </a:buClr>
              <a:buChar char="»"/>
              <a:defRPr>
                <a:solidFill>
                  <a:srgbClr val="32323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ts val="800"/>
              </a:spcAft>
              <a:buClr>
                <a:srgbClr val="DC0032"/>
              </a:buClr>
              <a:buChar char="»"/>
              <a:defRPr>
                <a:solidFill>
                  <a:srgbClr val="32323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ts val="800"/>
              </a:spcAft>
              <a:buClr>
                <a:srgbClr val="DC0032"/>
              </a:buClr>
              <a:buChar char="»"/>
              <a:defRPr>
                <a:solidFill>
                  <a:srgbClr val="32323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 algn="ctr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de-AT" altLang="de-DE" sz="2000">
                <a:solidFill>
                  <a:schemeClr val="bg1"/>
                </a:solidFill>
                <a:latin typeface="HurmeGeometricSans3 Regular" pitchFamily="34" charset="0"/>
              </a:rPr>
              <a:t>Jobs</a:t>
            </a:r>
            <a:endParaRPr lang="de-AT" altLang="de-DE" sz="2400">
              <a:solidFill>
                <a:schemeClr val="bg1"/>
              </a:solidFill>
              <a:latin typeface="HurmeGeometricSans3 Regular" pitchFamily="34" charset="0"/>
            </a:endParaRPr>
          </a:p>
        </p:txBody>
      </p:sp>
      <p:sp>
        <p:nvSpPr>
          <p:cNvPr id="20" name="Ellipse 5"/>
          <p:cNvSpPr>
            <a:spLocks noChangeArrowheads="1"/>
          </p:cNvSpPr>
          <p:nvPr/>
        </p:nvSpPr>
        <p:spPr bwMode="auto">
          <a:xfrm>
            <a:off x="1331640" y="2420888"/>
            <a:ext cx="1800000" cy="1800000"/>
          </a:xfrm>
          <a:prstGeom prst="ellipse">
            <a:avLst/>
          </a:prstGeom>
          <a:solidFill>
            <a:srgbClr val="19BF9B"/>
          </a:solidFill>
          <a:ln>
            <a:noFill/>
          </a:ln>
        </p:spPr>
        <p:txBody>
          <a:bodyPr anchor="ctr"/>
          <a:lstStyle>
            <a:lvl1pPr eaLnBrk="0" hangingPunct="0">
              <a:lnSpc>
                <a:spcPts val="2200"/>
              </a:lnSpc>
              <a:spcAft>
                <a:spcPts val="800"/>
              </a:spcAft>
              <a:buClr>
                <a:srgbClr val="DC0032"/>
              </a:buClr>
              <a:buChar char="•"/>
              <a:defRPr>
                <a:solidFill>
                  <a:srgbClr val="32323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eaLnBrk="0" hangingPunct="0">
              <a:lnSpc>
                <a:spcPts val="2200"/>
              </a:lnSpc>
              <a:spcAft>
                <a:spcPts val="800"/>
              </a:spcAft>
              <a:buClr>
                <a:srgbClr val="DC0032"/>
              </a:buClr>
              <a:buChar char="–"/>
              <a:defRPr>
                <a:solidFill>
                  <a:srgbClr val="32323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 eaLnBrk="0" hangingPunct="0">
              <a:lnSpc>
                <a:spcPts val="2200"/>
              </a:lnSpc>
              <a:spcAft>
                <a:spcPts val="800"/>
              </a:spcAft>
              <a:buClr>
                <a:srgbClr val="DC0032"/>
              </a:buClr>
              <a:buChar char="•"/>
              <a:defRPr>
                <a:solidFill>
                  <a:srgbClr val="32323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 eaLnBrk="0" hangingPunct="0">
              <a:lnSpc>
                <a:spcPts val="2200"/>
              </a:lnSpc>
              <a:spcAft>
                <a:spcPts val="800"/>
              </a:spcAft>
              <a:buClr>
                <a:srgbClr val="DC0032"/>
              </a:buClr>
              <a:buChar char="–"/>
              <a:defRPr>
                <a:solidFill>
                  <a:srgbClr val="32323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 eaLnBrk="0" hangingPunct="0">
              <a:lnSpc>
                <a:spcPts val="2200"/>
              </a:lnSpc>
              <a:spcAft>
                <a:spcPts val="800"/>
              </a:spcAft>
              <a:buClr>
                <a:srgbClr val="DC0032"/>
              </a:buClr>
              <a:buChar char="»"/>
              <a:defRPr>
                <a:solidFill>
                  <a:srgbClr val="32323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ts val="800"/>
              </a:spcAft>
              <a:buClr>
                <a:srgbClr val="DC0032"/>
              </a:buClr>
              <a:buChar char="»"/>
              <a:defRPr>
                <a:solidFill>
                  <a:srgbClr val="32323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ts val="800"/>
              </a:spcAft>
              <a:buClr>
                <a:srgbClr val="DC0032"/>
              </a:buClr>
              <a:buChar char="»"/>
              <a:defRPr>
                <a:solidFill>
                  <a:srgbClr val="32323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ts val="800"/>
              </a:spcAft>
              <a:buClr>
                <a:srgbClr val="DC0032"/>
              </a:buClr>
              <a:buChar char="»"/>
              <a:defRPr>
                <a:solidFill>
                  <a:srgbClr val="32323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ts val="800"/>
              </a:spcAft>
              <a:buClr>
                <a:srgbClr val="DC0032"/>
              </a:buClr>
              <a:buChar char="»"/>
              <a:defRPr>
                <a:solidFill>
                  <a:srgbClr val="32323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 algn="ctr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de-AT" altLang="de-DE" sz="2000" dirty="0">
                <a:solidFill>
                  <a:schemeClr val="bg1"/>
                </a:solidFill>
                <a:latin typeface="HurmeGeometricSans3 Regular" pitchFamily="34" charset="0"/>
              </a:rPr>
              <a:t>Kunden</a:t>
            </a:r>
            <a:endParaRPr lang="de-AT" altLang="de-DE" sz="2400" dirty="0">
              <a:solidFill>
                <a:schemeClr val="bg1"/>
              </a:solidFill>
              <a:latin typeface="HurmeGeometricSans3 Regular" pitchFamily="34" charset="0"/>
            </a:endParaRPr>
          </a:p>
        </p:txBody>
      </p:sp>
      <p:sp>
        <p:nvSpPr>
          <p:cNvPr id="16" name="Ellipse 6"/>
          <p:cNvSpPr>
            <a:spLocks noChangeArrowheads="1"/>
          </p:cNvSpPr>
          <p:nvPr/>
        </p:nvSpPr>
        <p:spPr bwMode="auto">
          <a:xfrm>
            <a:off x="2771800" y="2420888"/>
            <a:ext cx="1800000" cy="1800000"/>
          </a:xfrm>
          <a:prstGeom prst="ellipse">
            <a:avLst/>
          </a:prstGeom>
          <a:solidFill>
            <a:srgbClr val="19BF9B"/>
          </a:solidFill>
          <a:ln>
            <a:noFill/>
          </a:ln>
        </p:spPr>
        <p:txBody>
          <a:bodyPr anchor="ctr"/>
          <a:lstStyle>
            <a:lvl1pPr eaLnBrk="0" hangingPunct="0">
              <a:lnSpc>
                <a:spcPts val="2200"/>
              </a:lnSpc>
              <a:spcAft>
                <a:spcPts val="800"/>
              </a:spcAft>
              <a:buClr>
                <a:srgbClr val="DC0032"/>
              </a:buClr>
              <a:buChar char="•"/>
              <a:defRPr>
                <a:solidFill>
                  <a:srgbClr val="32323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eaLnBrk="0" hangingPunct="0">
              <a:lnSpc>
                <a:spcPts val="2200"/>
              </a:lnSpc>
              <a:spcAft>
                <a:spcPts val="800"/>
              </a:spcAft>
              <a:buClr>
                <a:srgbClr val="DC0032"/>
              </a:buClr>
              <a:buChar char="–"/>
              <a:defRPr>
                <a:solidFill>
                  <a:srgbClr val="32323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 eaLnBrk="0" hangingPunct="0">
              <a:lnSpc>
                <a:spcPts val="2200"/>
              </a:lnSpc>
              <a:spcAft>
                <a:spcPts val="800"/>
              </a:spcAft>
              <a:buClr>
                <a:srgbClr val="DC0032"/>
              </a:buClr>
              <a:buChar char="•"/>
              <a:defRPr>
                <a:solidFill>
                  <a:srgbClr val="32323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 eaLnBrk="0" hangingPunct="0">
              <a:lnSpc>
                <a:spcPts val="2200"/>
              </a:lnSpc>
              <a:spcAft>
                <a:spcPts val="800"/>
              </a:spcAft>
              <a:buClr>
                <a:srgbClr val="DC0032"/>
              </a:buClr>
              <a:buChar char="–"/>
              <a:defRPr>
                <a:solidFill>
                  <a:srgbClr val="32323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 eaLnBrk="0" hangingPunct="0">
              <a:lnSpc>
                <a:spcPts val="2200"/>
              </a:lnSpc>
              <a:spcAft>
                <a:spcPts val="800"/>
              </a:spcAft>
              <a:buClr>
                <a:srgbClr val="DC0032"/>
              </a:buClr>
              <a:buChar char="»"/>
              <a:defRPr>
                <a:solidFill>
                  <a:srgbClr val="32323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ts val="800"/>
              </a:spcAft>
              <a:buClr>
                <a:srgbClr val="DC0032"/>
              </a:buClr>
              <a:buChar char="»"/>
              <a:defRPr>
                <a:solidFill>
                  <a:srgbClr val="32323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ts val="800"/>
              </a:spcAft>
              <a:buClr>
                <a:srgbClr val="DC0032"/>
              </a:buClr>
              <a:buChar char="»"/>
              <a:defRPr>
                <a:solidFill>
                  <a:srgbClr val="32323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ts val="800"/>
              </a:spcAft>
              <a:buClr>
                <a:srgbClr val="DC0032"/>
              </a:buClr>
              <a:buChar char="»"/>
              <a:defRPr>
                <a:solidFill>
                  <a:srgbClr val="32323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ts val="800"/>
              </a:spcAft>
              <a:buClr>
                <a:srgbClr val="DC0032"/>
              </a:buClr>
              <a:buChar char="»"/>
              <a:defRPr>
                <a:solidFill>
                  <a:srgbClr val="32323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 algn="ctr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de-AT" altLang="de-DE" sz="2000" dirty="0">
                <a:solidFill>
                  <a:schemeClr val="bg1"/>
                </a:solidFill>
                <a:latin typeface="HurmeGeometricSans3 Regular" pitchFamily="34" charset="0"/>
              </a:rPr>
              <a:t>Bewerber</a:t>
            </a:r>
            <a:endParaRPr lang="de-AT" altLang="de-DE" sz="2400" dirty="0">
              <a:solidFill>
                <a:schemeClr val="bg1"/>
              </a:solidFill>
              <a:latin typeface="HurmeGeometricSans3 Regular" pitchFamily="34" charset="0"/>
            </a:endParaRPr>
          </a:p>
        </p:txBody>
      </p:sp>
      <p:sp>
        <p:nvSpPr>
          <p:cNvPr id="23" name="Rechteck 8"/>
          <p:cNvSpPr>
            <a:spLocks noChangeArrowheads="1"/>
          </p:cNvSpPr>
          <p:nvPr/>
        </p:nvSpPr>
        <p:spPr bwMode="auto">
          <a:xfrm>
            <a:off x="5291757" y="2133600"/>
            <a:ext cx="144463" cy="3527425"/>
          </a:xfrm>
          <a:prstGeom prst="rect">
            <a:avLst/>
          </a:prstGeom>
          <a:solidFill>
            <a:srgbClr val="373C4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lnSpc>
                <a:spcPts val="2200"/>
              </a:lnSpc>
              <a:spcAft>
                <a:spcPts val="800"/>
              </a:spcAft>
              <a:buClr>
                <a:srgbClr val="DC0032"/>
              </a:buClr>
              <a:buChar char="•"/>
              <a:defRPr>
                <a:solidFill>
                  <a:srgbClr val="32323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eaLnBrk="0" hangingPunct="0">
              <a:lnSpc>
                <a:spcPts val="2200"/>
              </a:lnSpc>
              <a:spcAft>
                <a:spcPts val="800"/>
              </a:spcAft>
              <a:buClr>
                <a:srgbClr val="DC0032"/>
              </a:buClr>
              <a:buChar char="–"/>
              <a:defRPr>
                <a:solidFill>
                  <a:srgbClr val="32323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 eaLnBrk="0" hangingPunct="0">
              <a:lnSpc>
                <a:spcPts val="2200"/>
              </a:lnSpc>
              <a:spcAft>
                <a:spcPts val="800"/>
              </a:spcAft>
              <a:buClr>
                <a:srgbClr val="DC0032"/>
              </a:buClr>
              <a:buChar char="•"/>
              <a:defRPr>
                <a:solidFill>
                  <a:srgbClr val="32323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 eaLnBrk="0" hangingPunct="0">
              <a:lnSpc>
                <a:spcPts val="2200"/>
              </a:lnSpc>
              <a:spcAft>
                <a:spcPts val="800"/>
              </a:spcAft>
              <a:buClr>
                <a:srgbClr val="DC0032"/>
              </a:buClr>
              <a:buChar char="–"/>
              <a:defRPr>
                <a:solidFill>
                  <a:srgbClr val="32323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 eaLnBrk="0" hangingPunct="0">
              <a:lnSpc>
                <a:spcPts val="2200"/>
              </a:lnSpc>
              <a:spcAft>
                <a:spcPts val="800"/>
              </a:spcAft>
              <a:buClr>
                <a:srgbClr val="DC0032"/>
              </a:buClr>
              <a:buChar char="»"/>
              <a:defRPr>
                <a:solidFill>
                  <a:srgbClr val="32323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ts val="800"/>
              </a:spcAft>
              <a:buClr>
                <a:srgbClr val="DC0032"/>
              </a:buClr>
              <a:buChar char="»"/>
              <a:defRPr>
                <a:solidFill>
                  <a:srgbClr val="32323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ts val="800"/>
              </a:spcAft>
              <a:buClr>
                <a:srgbClr val="DC0032"/>
              </a:buClr>
              <a:buChar char="»"/>
              <a:defRPr>
                <a:solidFill>
                  <a:srgbClr val="32323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ts val="800"/>
              </a:spcAft>
              <a:buClr>
                <a:srgbClr val="DC0032"/>
              </a:buClr>
              <a:buChar char="»"/>
              <a:defRPr>
                <a:solidFill>
                  <a:srgbClr val="32323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ts val="800"/>
              </a:spcAft>
              <a:buClr>
                <a:srgbClr val="DC0032"/>
              </a:buClr>
              <a:buChar char="»"/>
              <a:defRPr>
                <a:solidFill>
                  <a:srgbClr val="32323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endParaRPr lang="de-AT" altLang="de-DE" sz="2400">
              <a:solidFill>
                <a:schemeClr val="tx1"/>
              </a:solidFill>
            </a:endParaRPr>
          </a:p>
        </p:txBody>
      </p:sp>
      <p:sp>
        <p:nvSpPr>
          <p:cNvPr id="24" name="Rechteck 9"/>
          <p:cNvSpPr>
            <a:spLocks noChangeArrowheads="1"/>
          </p:cNvSpPr>
          <p:nvPr/>
        </p:nvSpPr>
        <p:spPr bwMode="auto">
          <a:xfrm>
            <a:off x="5724079" y="2562225"/>
            <a:ext cx="2592337" cy="647700"/>
          </a:xfrm>
          <a:prstGeom prst="rect">
            <a:avLst/>
          </a:prstGeom>
          <a:solidFill>
            <a:srgbClr val="EBEBEB"/>
          </a:solidFill>
          <a:ln w="9525" algn="ctr">
            <a:solidFill>
              <a:srgbClr val="323232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lnSpc>
                <a:spcPts val="2200"/>
              </a:lnSpc>
              <a:spcAft>
                <a:spcPts val="800"/>
              </a:spcAft>
              <a:buClr>
                <a:srgbClr val="DC0032"/>
              </a:buClr>
              <a:buChar char="•"/>
              <a:defRPr>
                <a:solidFill>
                  <a:srgbClr val="32323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eaLnBrk="0" hangingPunct="0">
              <a:lnSpc>
                <a:spcPts val="2200"/>
              </a:lnSpc>
              <a:spcAft>
                <a:spcPts val="800"/>
              </a:spcAft>
              <a:buClr>
                <a:srgbClr val="DC0032"/>
              </a:buClr>
              <a:buChar char="–"/>
              <a:defRPr>
                <a:solidFill>
                  <a:srgbClr val="32323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 eaLnBrk="0" hangingPunct="0">
              <a:lnSpc>
                <a:spcPts val="2200"/>
              </a:lnSpc>
              <a:spcAft>
                <a:spcPts val="800"/>
              </a:spcAft>
              <a:buClr>
                <a:srgbClr val="DC0032"/>
              </a:buClr>
              <a:buChar char="•"/>
              <a:defRPr>
                <a:solidFill>
                  <a:srgbClr val="32323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 eaLnBrk="0" hangingPunct="0">
              <a:lnSpc>
                <a:spcPts val="2200"/>
              </a:lnSpc>
              <a:spcAft>
                <a:spcPts val="800"/>
              </a:spcAft>
              <a:buClr>
                <a:srgbClr val="DC0032"/>
              </a:buClr>
              <a:buChar char="–"/>
              <a:defRPr>
                <a:solidFill>
                  <a:srgbClr val="32323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 eaLnBrk="0" hangingPunct="0">
              <a:lnSpc>
                <a:spcPts val="2200"/>
              </a:lnSpc>
              <a:spcAft>
                <a:spcPts val="800"/>
              </a:spcAft>
              <a:buClr>
                <a:srgbClr val="DC0032"/>
              </a:buClr>
              <a:buChar char="»"/>
              <a:defRPr>
                <a:solidFill>
                  <a:srgbClr val="32323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ts val="800"/>
              </a:spcAft>
              <a:buClr>
                <a:srgbClr val="DC0032"/>
              </a:buClr>
              <a:buChar char="»"/>
              <a:defRPr>
                <a:solidFill>
                  <a:srgbClr val="32323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ts val="800"/>
              </a:spcAft>
              <a:buClr>
                <a:srgbClr val="DC0032"/>
              </a:buClr>
              <a:buChar char="»"/>
              <a:defRPr>
                <a:solidFill>
                  <a:srgbClr val="32323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ts val="800"/>
              </a:spcAft>
              <a:buClr>
                <a:srgbClr val="DC0032"/>
              </a:buClr>
              <a:buChar char="»"/>
              <a:defRPr>
                <a:solidFill>
                  <a:srgbClr val="32323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ts val="800"/>
              </a:spcAft>
              <a:buClr>
                <a:srgbClr val="DC0032"/>
              </a:buClr>
              <a:buChar char="»"/>
              <a:defRPr>
                <a:solidFill>
                  <a:srgbClr val="32323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 algn="ctr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de-AT" altLang="de-DE" sz="2000" dirty="0">
                <a:latin typeface="HurmeGeometricSans3 Regular" pitchFamily="34" charset="0"/>
              </a:rPr>
              <a:t>Kundenportal</a:t>
            </a:r>
          </a:p>
        </p:txBody>
      </p:sp>
      <p:sp>
        <p:nvSpPr>
          <p:cNvPr id="25" name="Rechteck 11"/>
          <p:cNvSpPr>
            <a:spLocks noChangeArrowheads="1"/>
          </p:cNvSpPr>
          <p:nvPr/>
        </p:nvSpPr>
        <p:spPr bwMode="auto">
          <a:xfrm>
            <a:off x="5724079" y="3573312"/>
            <a:ext cx="2592337" cy="648000"/>
          </a:xfrm>
          <a:prstGeom prst="rect">
            <a:avLst/>
          </a:prstGeom>
          <a:solidFill>
            <a:srgbClr val="EBEBEB"/>
          </a:solidFill>
          <a:ln w="9525" algn="ctr">
            <a:solidFill>
              <a:srgbClr val="323232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lnSpc>
                <a:spcPts val="2200"/>
              </a:lnSpc>
              <a:spcAft>
                <a:spcPts val="800"/>
              </a:spcAft>
              <a:buClr>
                <a:srgbClr val="DC0032"/>
              </a:buClr>
              <a:buChar char="•"/>
              <a:defRPr>
                <a:solidFill>
                  <a:srgbClr val="32323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eaLnBrk="0" hangingPunct="0">
              <a:lnSpc>
                <a:spcPts val="2200"/>
              </a:lnSpc>
              <a:spcAft>
                <a:spcPts val="800"/>
              </a:spcAft>
              <a:buClr>
                <a:srgbClr val="DC0032"/>
              </a:buClr>
              <a:buChar char="–"/>
              <a:defRPr>
                <a:solidFill>
                  <a:srgbClr val="32323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 eaLnBrk="0" hangingPunct="0">
              <a:lnSpc>
                <a:spcPts val="2200"/>
              </a:lnSpc>
              <a:spcAft>
                <a:spcPts val="800"/>
              </a:spcAft>
              <a:buClr>
                <a:srgbClr val="DC0032"/>
              </a:buClr>
              <a:buChar char="•"/>
              <a:defRPr>
                <a:solidFill>
                  <a:srgbClr val="32323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 eaLnBrk="0" hangingPunct="0">
              <a:lnSpc>
                <a:spcPts val="2200"/>
              </a:lnSpc>
              <a:spcAft>
                <a:spcPts val="800"/>
              </a:spcAft>
              <a:buClr>
                <a:srgbClr val="DC0032"/>
              </a:buClr>
              <a:buChar char="–"/>
              <a:defRPr>
                <a:solidFill>
                  <a:srgbClr val="32323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 eaLnBrk="0" hangingPunct="0">
              <a:lnSpc>
                <a:spcPts val="2200"/>
              </a:lnSpc>
              <a:spcAft>
                <a:spcPts val="800"/>
              </a:spcAft>
              <a:buClr>
                <a:srgbClr val="DC0032"/>
              </a:buClr>
              <a:buChar char="»"/>
              <a:defRPr>
                <a:solidFill>
                  <a:srgbClr val="32323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ts val="800"/>
              </a:spcAft>
              <a:buClr>
                <a:srgbClr val="DC0032"/>
              </a:buClr>
              <a:buChar char="»"/>
              <a:defRPr>
                <a:solidFill>
                  <a:srgbClr val="32323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ts val="800"/>
              </a:spcAft>
              <a:buClr>
                <a:srgbClr val="DC0032"/>
              </a:buClr>
              <a:buChar char="»"/>
              <a:defRPr>
                <a:solidFill>
                  <a:srgbClr val="32323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ts val="800"/>
              </a:spcAft>
              <a:buClr>
                <a:srgbClr val="DC0032"/>
              </a:buClr>
              <a:buChar char="»"/>
              <a:defRPr>
                <a:solidFill>
                  <a:srgbClr val="32323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ts val="800"/>
              </a:spcAft>
              <a:buClr>
                <a:srgbClr val="DC0032"/>
              </a:buClr>
              <a:buChar char="»"/>
              <a:defRPr>
                <a:solidFill>
                  <a:srgbClr val="32323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 algn="ctr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de-AT" altLang="de-DE" sz="2000" dirty="0">
                <a:latin typeface="HurmeGeometricSans3 Regular" pitchFamily="34" charset="0"/>
              </a:rPr>
              <a:t>Personalberaterportal</a:t>
            </a:r>
          </a:p>
        </p:txBody>
      </p:sp>
      <p:cxnSp>
        <p:nvCxnSpPr>
          <p:cNvPr id="26" name="Gerade Verbindung mit Pfeil 25"/>
          <p:cNvCxnSpPr/>
          <p:nvPr/>
        </p:nvCxnSpPr>
        <p:spPr bwMode="auto">
          <a:xfrm>
            <a:off x="5075857" y="2886075"/>
            <a:ext cx="576263" cy="0"/>
          </a:xfrm>
          <a:prstGeom prst="straightConnector1">
            <a:avLst/>
          </a:prstGeom>
          <a:ln w="9525">
            <a:solidFill>
              <a:srgbClr val="323232"/>
            </a:solidFill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Gerade Verbindung mit Pfeil 27"/>
          <p:cNvCxnSpPr/>
          <p:nvPr/>
        </p:nvCxnSpPr>
        <p:spPr bwMode="auto">
          <a:xfrm flipV="1">
            <a:off x="1080518" y="3633259"/>
            <a:ext cx="1883717" cy="1295929"/>
          </a:xfrm>
          <a:prstGeom prst="straightConnector1">
            <a:avLst/>
          </a:prstGeom>
          <a:ln w="9525">
            <a:solidFill>
              <a:srgbClr val="323232"/>
            </a:solidFill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Rechteck 21"/>
          <p:cNvSpPr>
            <a:spLocks noChangeArrowheads="1"/>
          </p:cNvSpPr>
          <p:nvPr/>
        </p:nvSpPr>
        <p:spPr bwMode="auto">
          <a:xfrm>
            <a:off x="395536" y="4941888"/>
            <a:ext cx="1439863" cy="371475"/>
          </a:xfrm>
          <a:prstGeom prst="rect">
            <a:avLst/>
          </a:prstGeom>
          <a:solidFill>
            <a:srgbClr val="19BF9B"/>
          </a:solidFill>
          <a:ln w="12700" algn="ctr">
            <a:solidFill>
              <a:srgbClr val="EBEBEB"/>
            </a:solidFill>
            <a:round/>
            <a:headEnd/>
            <a:tailEnd/>
          </a:ln>
        </p:spPr>
        <p:txBody>
          <a:bodyPr/>
          <a:lstStyle>
            <a:lvl1pPr eaLnBrk="0" hangingPunct="0">
              <a:lnSpc>
                <a:spcPts val="2200"/>
              </a:lnSpc>
              <a:spcAft>
                <a:spcPts val="800"/>
              </a:spcAft>
              <a:buClr>
                <a:srgbClr val="DC0032"/>
              </a:buClr>
              <a:buChar char="•"/>
              <a:defRPr>
                <a:solidFill>
                  <a:srgbClr val="32323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eaLnBrk="0" hangingPunct="0">
              <a:lnSpc>
                <a:spcPts val="2200"/>
              </a:lnSpc>
              <a:spcAft>
                <a:spcPts val="800"/>
              </a:spcAft>
              <a:buClr>
                <a:srgbClr val="DC0032"/>
              </a:buClr>
              <a:buChar char="–"/>
              <a:defRPr>
                <a:solidFill>
                  <a:srgbClr val="32323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 eaLnBrk="0" hangingPunct="0">
              <a:lnSpc>
                <a:spcPts val="2200"/>
              </a:lnSpc>
              <a:spcAft>
                <a:spcPts val="800"/>
              </a:spcAft>
              <a:buClr>
                <a:srgbClr val="DC0032"/>
              </a:buClr>
              <a:buChar char="•"/>
              <a:defRPr>
                <a:solidFill>
                  <a:srgbClr val="32323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 eaLnBrk="0" hangingPunct="0">
              <a:lnSpc>
                <a:spcPts val="2200"/>
              </a:lnSpc>
              <a:spcAft>
                <a:spcPts val="800"/>
              </a:spcAft>
              <a:buClr>
                <a:srgbClr val="DC0032"/>
              </a:buClr>
              <a:buChar char="–"/>
              <a:defRPr>
                <a:solidFill>
                  <a:srgbClr val="32323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 eaLnBrk="0" hangingPunct="0">
              <a:lnSpc>
                <a:spcPts val="2200"/>
              </a:lnSpc>
              <a:spcAft>
                <a:spcPts val="800"/>
              </a:spcAft>
              <a:buClr>
                <a:srgbClr val="DC0032"/>
              </a:buClr>
              <a:buChar char="»"/>
              <a:defRPr>
                <a:solidFill>
                  <a:srgbClr val="32323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ts val="800"/>
              </a:spcAft>
              <a:buClr>
                <a:srgbClr val="DC0032"/>
              </a:buClr>
              <a:buChar char="»"/>
              <a:defRPr>
                <a:solidFill>
                  <a:srgbClr val="32323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ts val="800"/>
              </a:spcAft>
              <a:buClr>
                <a:srgbClr val="DC0032"/>
              </a:buClr>
              <a:buChar char="»"/>
              <a:defRPr>
                <a:solidFill>
                  <a:srgbClr val="32323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ts val="800"/>
              </a:spcAft>
              <a:buClr>
                <a:srgbClr val="DC0032"/>
              </a:buClr>
              <a:buChar char="»"/>
              <a:defRPr>
                <a:solidFill>
                  <a:srgbClr val="32323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ts val="800"/>
              </a:spcAft>
              <a:buClr>
                <a:srgbClr val="DC0032"/>
              </a:buClr>
              <a:buChar char="»"/>
              <a:defRPr>
                <a:solidFill>
                  <a:srgbClr val="32323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 algn="ctr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de-AT" altLang="de-DE" dirty="0">
                <a:solidFill>
                  <a:schemeClr val="bg1"/>
                </a:solidFill>
                <a:latin typeface="HurmeGeometricSans3 Regular" pitchFamily="34" charset="0"/>
              </a:rPr>
              <a:t>Arbeitsplatz</a:t>
            </a:r>
          </a:p>
        </p:txBody>
      </p:sp>
      <p:sp>
        <p:nvSpPr>
          <p:cNvPr id="30" name="Ellipse 2"/>
          <p:cNvSpPr>
            <a:spLocks noChangeArrowheads="1"/>
          </p:cNvSpPr>
          <p:nvPr/>
        </p:nvSpPr>
        <p:spPr bwMode="auto">
          <a:xfrm>
            <a:off x="2064235" y="3501008"/>
            <a:ext cx="1800000" cy="1800000"/>
          </a:xfrm>
          <a:prstGeom prst="ellips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lnSpc>
                <a:spcPts val="2200"/>
              </a:lnSpc>
              <a:spcAft>
                <a:spcPts val="800"/>
              </a:spcAft>
              <a:buClr>
                <a:srgbClr val="DC0032"/>
              </a:buClr>
              <a:buChar char="•"/>
              <a:defRPr>
                <a:solidFill>
                  <a:srgbClr val="32323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eaLnBrk="0" hangingPunct="0">
              <a:lnSpc>
                <a:spcPts val="2200"/>
              </a:lnSpc>
              <a:spcAft>
                <a:spcPts val="800"/>
              </a:spcAft>
              <a:buClr>
                <a:srgbClr val="DC0032"/>
              </a:buClr>
              <a:buChar char="–"/>
              <a:defRPr>
                <a:solidFill>
                  <a:srgbClr val="32323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 eaLnBrk="0" hangingPunct="0">
              <a:lnSpc>
                <a:spcPts val="2200"/>
              </a:lnSpc>
              <a:spcAft>
                <a:spcPts val="800"/>
              </a:spcAft>
              <a:buClr>
                <a:srgbClr val="DC0032"/>
              </a:buClr>
              <a:buChar char="•"/>
              <a:defRPr>
                <a:solidFill>
                  <a:srgbClr val="32323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 eaLnBrk="0" hangingPunct="0">
              <a:lnSpc>
                <a:spcPts val="2200"/>
              </a:lnSpc>
              <a:spcAft>
                <a:spcPts val="800"/>
              </a:spcAft>
              <a:buClr>
                <a:srgbClr val="DC0032"/>
              </a:buClr>
              <a:buChar char="–"/>
              <a:defRPr>
                <a:solidFill>
                  <a:srgbClr val="32323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 eaLnBrk="0" hangingPunct="0">
              <a:lnSpc>
                <a:spcPts val="2200"/>
              </a:lnSpc>
              <a:spcAft>
                <a:spcPts val="800"/>
              </a:spcAft>
              <a:buClr>
                <a:srgbClr val="DC0032"/>
              </a:buClr>
              <a:buChar char="»"/>
              <a:defRPr>
                <a:solidFill>
                  <a:srgbClr val="32323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ts val="800"/>
              </a:spcAft>
              <a:buClr>
                <a:srgbClr val="DC0032"/>
              </a:buClr>
              <a:buChar char="»"/>
              <a:defRPr>
                <a:solidFill>
                  <a:srgbClr val="32323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ts val="800"/>
              </a:spcAft>
              <a:buClr>
                <a:srgbClr val="DC0032"/>
              </a:buClr>
              <a:buChar char="»"/>
              <a:defRPr>
                <a:solidFill>
                  <a:srgbClr val="32323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ts val="800"/>
              </a:spcAft>
              <a:buClr>
                <a:srgbClr val="DC0032"/>
              </a:buClr>
              <a:buChar char="»"/>
              <a:defRPr>
                <a:solidFill>
                  <a:srgbClr val="32323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ts val="800"/>
              </a:spcAft>
              <a:buClr>
                <a:srgbClr val="DC0032"/>
              </a:buClr>
              <a:buChar char="»"/>
              <a:defRPr>
                <a:solidFill>
                  <a:srgbClr val="32323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endParaRPr lang="de-AT" altLang="de-DE" sz="2400">
              <a:solidFill>
                <a:schemeClr val="tx1"/>
              </a:solidFill>
            </a:endParaRPr>
          </a:p>
        </p:txBody>
      </p:sp>
      <p:sp>
        <p:nvSpPr>
          <p:cNvPr id="31" name="Ellipse 14"/>
          <p:cNvSpPr>
            <a:spLocks noChangeArrowheads="1"/>
          </p:cNvSpPr>
          <p:nvPr/>
        </p:nvSpPr>
        <p:spPr bwMode="auto">
          <a:xfrm>
            <a:off x="2772000" y="2420888"/>
            <a:ext cx="1800000" cy="1800000"/>
          </a:xfrm>
          <a:prstGeom prst="ellips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lnSpc>
                <a:spcPts val="2200"/>
              </a:lnSpc>
              <a:spcAft>
                <a:spcPts val="800"/>
              </a:spcAft>
              <a:buClr>
                <a:srgbClr val="DC0032"/>
              </a:buClr>
              <a:buChar char="•"/>
              <a:defRPr>
                <a:solidFill>
                  <a:srgbClr val="32323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eaLnBrk="0" hangingPunct="0">
              <a:lnSpc>
                <a:spcPts val="2200"/>
              </a:lnSpc>
              <a:spcAft>
                <a:spcPts val="800"/>
              </a:spcAft>
              <a:buClr>
                <a:srgbClr val="DC0032"/>
              </a:buClr>
              <a:buChar char="–"/>
              <a:defRPr>
                <a:solidFill>
                  <a:srgbClr val="32323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 eaLnBrk="0" hangingPunct="0">
              <a:lnSpc>
                <a:spcPts val="2200"/>
              </a:lnSpc>
              <a:spcAft>
                <a:spcPts val="800"/>
              </a:spcAft>
              <a:buClr>
                <a:srgbClr val="DC0032"/>
              </a:buClr>
              <a:buChar char="•"/>
              <a:defRPr>
                <a:solidFill>
                  <a:srgbClr val="32323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 eaLnBrk="0" hangingPunct="0">
              <a:lnSpc>
                <a:spcPts val="2200"/>
              </a:lnSpc>
              <a:spcAft>
                <a:spcPts val="800"/>
              </a:spcAft>
              <a:buClr>
                <a:srgbClr val="DC0032"/>
              </a:buClr>
              <a:buChar char="–"/>
              <a:defRPr>
                <a:solidFill>
                  <a:srgbClr val="32323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 eaLnBrk="0" hangingPunct="0">
              <a:lnSpc>
                <a:spcPts val="2200"/>
              </a:lnSpc>
              <a:spcAft>
                <a:spcPts val="800"/>
              </a:spcAft>
              <a:buClr>
                <a:srgbClr val="DC0032"/>
              </a:buClr>
              <a:buChar char="»"/>
              <a:defRPr>
                <a:solidFill>
                  <a:srgbClr val="32323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ts val="800"/>
              </a:spcAft>
              <a:buClr>
                <a:srgbClr val="DC0032"/>
              </a:buClr>
              <a:buChar char="»"/>
              <a:defRPr>
                <a:solidFill>
                  <a:srgbClr val="32323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ts val="800"/>
              </a:spcAft>
              <a:buClr>
                <a:srgbClr val="DC0032"/>
              </a:buClr>
              <a:buChar char="»"/>
              <a:defRPr>
                <a:solidFill>
                  <a:srgbClr val="32323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ts val="800"/>
              </a:spcAft>
              <a:buClr>
                <a:srgbClr val="DC0032"/>
              </a:buClr>
              <a:buChar char="»"/>
              <a:defRPr>
                <a:solidFill>
                  <a:srgbClr val="32323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ts val="800"/>
              </a:spcAft>
              <a:buClr>
                <a:srgbClr val="DC0032"/>
              </a:buClr>
              <a:buChar char="»"/>
              <a:defRPr>
                <a:solidFill>
                  <a:srgbClr val="32323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endParaRPr lang="de-AT" altLang="de-DE" sz="2400">
              <a:solidFill>
                <a:schemeClr val="tx1"/>
              </a:solidFill>
            </a:endParaRPr>
          </a:p>
        </p:txBody>
      </p:sp>
      <p:sp>
        <p:nvSpPr>
          <p:cNvPr id="32" name="Ellipse 15"/>
          <p:cNvSpPr>
            <a:spLocks noChangeArrowheads="1"/>
          </p:cNvSpPr>
          <p:nvPr/>
        </p:nvSpPr>
        <p:spPr bwMode="auto">
          <a:xfrm>
            <a:off x="1331840" y="2420888"/>
            <a:ext cx="1800000" cy="1800000"/>
          </a:xfrm>
          <a:prstGeom prst="ellips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lnSpc>
                <a:spcPts val="2200"/>
              </a:lnSpc>
              <a:spcAft>
                <a:spcPts val="800"/>
              </a:spcAft>
              <a:buClr>
                <a:srgbClr val="DC0032"/>
              </a:buClr>
              <a:buChar char="•"/>
              <a:defRPr>
                <a:solidFill>
                  <a:srgbClr val="32323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eaLnBrk="0" hangingPunct="0">
              <a:lnSpc>
                <a:spcPts val="2200"/>
              </a:lnSpc>
              <a:spcAft>
                <a:spcPts val="800"/>
              </a:spcAft>
              <a:buClr>
                <a:srgbClr val="DC0032"/>
              </a:buClr>
              <a:buChar char="–"/>
              <a:defRPr>
                <a:solidFill>
                  <a:srgbClr val="32323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 eaLnBrk="0" hangingPunct="0">
              <a:lnSpc>
                <a:spcPts val="2200"/>
              </a:lnSpc>
              <a:spcAft>
                <a:spcPts val="800"/>
              </a:spcAft>
              <a:buClr>
                <a:srgbClr val="DC0032"/>
              </a:buClr>
              <a:buChar char="•"/>
              <a:defRPr>
                <a:solidFill>
                  <a:srgbClr val="32323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 eaLnBrk="0" hangingPunct="0">
              <a:lnSpc>
                <a:spcPts val="2200"/>
              </a:lnSpc>
              <a:spcAft>
                <a:spcPts val="800"/>
              </a:spcAft>
              <a:buClr>
                <a:srgbClr val="DC0032"/>
              </a:buClr>
              <a:buChar char="–"/>
              <a:defRPr>
                <a:solidFill>
                  <a:srgbClr val="32323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 eaLnBrk="0" hangingPunct="0">
              <a:lnSpc>
                <a:spcPts val="2200"/>
              </a:lnSpc>
              <a:spcAft>
                <a:spcPts val="800"/>
              </a:spcAft>
              <a:buClr>
                <a:srgbClr val="DC0032"/>
              </a:buClr>
              <a:buChar char="»"/>
              <a:defRPr>
                <a:solidFill>
                  <a:srgbClr val="32323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ts val="800"/>
              </a:spcAft>
              <a:buClr>
                <a:srgbClr val="DC0032"/>
              </a:buClr>
              <a:buChar char="»"/>
              <a:defRPr>
                <a:solidFill>
                  <a:srgbClr val="32323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ts val="800"/>
              </a:spcAft>
              <a:buClr>
                <a:srgbClr val="DC0032"/>
              </a:buClr>
              <a:buChar char="»"/>
              <a:defRPr>
                <a:solidFill>
                  <a:srgbClr val="32323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ts val="800"/>
              </a:spcAft>
              <a:buClr>
                <a:srgbClr val="DC0032"/>
              </a:buClr>
              <a:buChar char="»"/>
              <a:defRPr>
                <a:solidFill>
                  <a:srgbClr val="32323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ts val="800"/>
              </a:spcAft>
              <a:buClr>
                <a:srgbClr val="DC0032"/>
              </a:buClr>
              <a:buChar char="»"/>
              <a:defRPr>
                <a:solidFill>
                  <a:srgbClr val="32323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endParaRPr lang="de-AT" altLang="de-DE" sz="2400">
              <a:solidFill>
                <a:schemeClr val="tx1"/>
              </a:solidFill>
            </a:endParaRPr>
          </a:p>
        </p:txBody>
      </p:sp>
      <p:cxnSp>
        <p:nvCxnSpPr>
          <p:cNvPr id="18" name="Gerade Verbindung mit Pfeil 17"/>
          <p:cNvCxnSpPr/>
          <p:nvPr/>
        </p:nvCxnSpPr>
        <p:spPr bwMode="auto">
          <a:xfrm>
            <a:off x="5040190" y="5078696"/>
            <a:ext cx="576263" cy="0"/>
          </a:xfrm>
          <a:prstGeom prst="straightConnector1">
            <a:avLst/>
          </a:prstGeom>
          <a:ln w="9525">
            <a:solidFill>
              <a:srgbClr val="323232"/>
            </a:solidFill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Rechteck 11">
            <a:extLst>
              <a:ext uri="{FF2B5EF4-FFF2-40B4-BE49-F238E27FC236}">
                <a16:creationId xmlns:a16="http://schemas.microsoft.com/office/drawing/2014/main" id="{ECD57653-950D-48B3-B331-7F031DD960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6293" y="4745418"/>
            <a:ext cx="2580123" cy="648000"/>
          </a:xfrm>
          <a:prstGeom prst="rect">
            <a:avLst/>
          </a:prstGeom>
          <a:solidFill>
            <a:srgbClr val="EBEBEB"/>
          </a:solidFill>
          <a:ln w="9525" algn="ctr">
            <a:solidFill>
              <a:srgbClr val="323232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lnSpc>
                <a:spcPts val="2200"/>
              </a:lnSpc>
              <a:spcAft>
                <a:spcPts val="800"/>
              </a:spcAft>
              <a:buClr>
                <a:srgbClr val="DC0032"/>
              </a:buClr>
              <a:buChar char="•"/>
              <a:defRPr>
                <a:solidFill>
                  <a:srgbClr val="32323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eaLnBrk="0" hangingPunct="0">
              <a:lnSpc>
                <a:spcPts val="2200"/>
              </a:lnSpc>
              <a:spcAft>
                <a:spcPts val="800"/>
              </a:spcAft>
              <a:buClr>
                <a:srgbClr val="DC0032"/>
              </a:buClr>
              <a:buChar char="–"/>
              <a:defRPr>
                <a:solidFill>
                  <a:srgbClr val="32323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1143000" indent="-228600" eaLnBrk="0" hangingPunct="0">
              <a:lnSpc>
                <a:spcPts val="2200"/>
              </a:lnSpc>
              <a:spcAft>
                <a:spcPts val="800"/>
              </a:spcAft>
              <a:buClr>
                <a:srgbClr val="DC0032"/>
              </a:buClr>
              <a:buChar char="•"/>
              <a:defRPr>
                <a:solidFill>
                  <a:srgbClr val="32323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600200" indent="-228600" eaLnBrk="0" hangingPunct="0">
              <a:lnSpc>
                <a:spcPts val="2200"/>
              </a:lnSpc>
              <a:spcAft>
                <a:spcPts val="800"/>
              </a:spcAft>
              <a:buClr>
                <a:srgbClr val="DC0032"/>
              </a:buClr>
              <a:buChar char="–"/>
              <a:defRPr>
                <a:solidFill>
                  <a:srgbClr val="32323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2057400" indent="-228600" eaLnBrk="0" hangingPunct="0">
              <a:lnSpc>
                <a:spcPts val="2200"/>
              </a:lnSpc>
              <a:spcAft>
                <a:spcPts val="800"/>
              </a:spcAft>
              <a:buClr>
                <a:srgbClr val="DC0032"/>
              </a:buClr>
              <a:buChar char="»"/>
              <a:defRPr>
                <a:solidFill>
                  <a:srgbClr val="32323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25146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ts val="800"/>
              </a:spcAft>
              <a:buClr>
                <a:srgbClr val="DC0032"/>
              </a:buClr>
              <a:buChar char="»"/>
              <a:defRPr>
                <a:solidFill>
                  <a:srgbClr val="32323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29718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ts val="800"/>
              </a:spcAft>
              <a:buClr>
                <a:srgbClr val="DC0032"/>
              </a:buClr>
              <a:buChar char="»"/>
              <a:defRPr>
                <a:solidFill>
                  <a:srgbClr val="32323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34290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ts val="800"/>
              </a:spcAft>
              <a:buClr>
                <a:srgbClr val="DC0032"/>
              </a:buClr>
              <a:buChar char="»"/>
              <a:defRPr>
                <a:solidFill>
                  <a:srgbClr val="32323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3886200" indent="-228600" eaLnBrk="0" fontAlgn="base" hangingPunct="0">
              <a:lnSpc>
                <a:spcPts val="2200"/>
              </a:lnSpc>
              <a:spcBef>
                <a:spcPct val="0"/>
              </a:spcBef>
              <a:spcAft>
                <a:spcPts val="800"/>
              </a:spcAft>
              <a:buClr>
                <a:srgbClr val="DC0032"/>
              </a:buClr>
              <a:buChar char="»"/>
              <a:defRPr>
                <a:solidFill>
                  <a:srgbClr val="32323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 algn="ctr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de-AT" altLang="de-DE" sz="2000" dirty="0">
                <a:latin typeface="HurmeGeometricSans3 Regular" pitchFamily="34" charset="0"/>
              </a:rPr>
              <a:t>Bewerberportal</a:t>
            </a:r>
          </a:p>
        </p:txBody>
      </p:sp>
      <p:cxnSp>
        <p:nvCxnSpPr>
          <p:cNvPr id="27" name="Gerade Verbindung mit Pfeil 26">
            <a:extLst>
              <a:ext uri="{FF2B5EF4-FFF2-40B4-BE49-F238E27FC236}">
                <a16:creationId xmlns:a16="http://schemas.microsoft.com/office/drawing/2014/main" id="{055E0616-7696-4E63-A915-5888D6E43A8A}"/>
              </a:ext>
            </a:extLst>
          </p:cNvPr>
          <p:cNvCxnSpPr/>
          <p:nvPr/>
        </p:nvCxnSpPr>
        <p:spPr bwMode="auto">
          <a:xfrm>
            <a:off x="5001418" y="3874237"/>
            <a:ext cx="576263" cy="0"/>
          </a:xfrm>
          <a:prstGeom prst="straightConnector1">
            <a:avLst/>
          </a:prstGeom>
          <a:ln w="9525">
            <a:solidFill>
              <a:srgbClr val="323232"/>
            </a:solidFill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739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Schulungsziele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„Roter Faden“: Grundfunktionen des Systems kennen und nutzen lernen</a:t>
            </a:r>
          </a:p>
          <a:p>
            <a:r>
              <a:rPr lang="de-AT" dirty="0"/>
              <a:t>Nach der Schulung wissen Sie:</a:t>
            </a:r>
          </a:p>
          <a:p>
            <a:pPr lvl="1"/>
            <a:r>
              <a:rPr lang="de-AT" dirty="0"/>
              <a:t>Wie Sie einen neuen Job anlegen</a:t>
            </a:r>
          </a:p>
          <a:p>
            <a:pPr lvl="1"/>
            <a:r>
              <a:rPr lang="de-AT" dirty="0"/>
              <a:t>Wie Sie ein Stelleninserat erstellen und den Job publizieren</a:t>
            </a:r>
          </a:p>
          <a:p>
            <a:pPr lvl="1"/>
            <a:r>
              <a:rPr lang="de-AT" dirty="0"/>
              <a:t>Wie Bewerber in das System gelangen</a:t>
            </a:r>
          </a:p>
          <a:p>
            <a:pPr lvl="1"/>
            <a:r>
              <a:rPr lang="de-AT" dirty="0"/>
              <a:t>Wie Sie Ihren Recruiting-Prozess mit den Bewerbern abarbeiten</a:t>
            </a:r>
          </a:p>
          <a:p>
            <a:pPr lvl="2"/>
            <a:r>
              <a:rPr lang="de-AT" dirty="0"/>
              <a:t>Absagen, Einladungen, Weiterleitungen an FA</a:t>
            </a:r>
          </a:p>
          <a:p>
            <a:pPr lvl="1"/>
            <a:r>
              <a:rPr lang="de-AT" dirty="0"/>
              <a:t>Wie Sie Bewerberprofile in der Datenbank wiederfinden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www.eRecruiter.net</a:t>
            </a:r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7029128" cy="908720"/>
          </a:xfrm>
          <a:prstGeom prst="rect">
            <a:avLst/>
          </a:prstGeom>
        </p:spPr>
        <p:txBody>
          <a:bodyPr anchor="ctr"/>
          <a:lstStyle/>
          <a:p>
            <a:r>
              <a:rPr lang="de-AT" sz="3200" dirty="0">
                <a:solidFill>
                  <a:schemeClr val="bg1"/>
                </a:solidFill>
                <a:latin typeface="HurmeGeometricSans3 SemiBold" pitchFamily="34" charset="0"/>
              </a:rPr>
              <a:t>	eRecruiter</a:t>
            </a:r>
            <a:endParaRPr lang="de-DE" sz="3200" dirty="0">
              <a:solidFill>
                <a:schemeClr val="bg1"/>
              </a:solidFill>
              <a:latin typeface="HurmeGeometricSans3 Semi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15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Adressen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eRecruiter-</a:t>
            </a:r>
            <a:r>
              <a:rPr lang="de-AT" dirty="0" err="1"/>
              <a:t>Recruiterportal</a:t>
            </a:r>
            <a:r>
              <a:rPr lang="de-AT" dirty="0"/>
              <a:t>:	</a:t>
            </a:r>
            <a:r>
              <a:rPr lang="de-AT" dirty="0">
                <a:solidFill>
                  <a:srgbClr val="00AFEB"/>
                </a:solidFill>
                <a:hlinkClick r:id="rId2"/>
              </a:rPr>
              <a:t>https://app.eRecruiter.net</a:t>
            </a:r>
            <a:r>
              <a:rPr lang="de-AT" dirty="0">
                <a:solidFill>
                  <a:srgbClr val="00AFEB"/>
                </a:solidFill>
              </a:rPr>
              <a:t> </a:t>
            </a:r>
          </a:p>
          <a:p>
            <a:r>
              <a:rPr lang="de-AT" dirty="0"/>
              <a:t>eRecruiter-Bewerberportal:	</a:t>
            </a:r>
            <a:r>
              <a:rPr lang="de-AT" dirty="0">
                <a:solidFill>
                  <a:srgbClr val="FF0000"/>
                </a:solidFill>
                <a:hlinkClick r:id="rId3"/>
              </a:rPr>
              <a:t>http://firmenname.bewerberportal.at</a:t>
            </a:r>
            <a:r>
              <a:rPr lang="de-AT" dirty="0">
                <a:solidFill>
                  <a:srgbClr val="FF0000"/>
                </a:solidFill>
              </a:rPr>
              <a:t> </a:t>
            </a:r>
          </a:p>
          <a:p>
            <a:r>
              <a:rPr lang="de-AT" dirty="0"/>
              <a:t>eRecruiter-Kundenportal:		</a:t>
            </a:r>
            <a:r>
              <a:rPr lang="de-AT" dirty="0">
                <a:hlinkClick r:id="rId4"/>
              </a:rPr>
              <a:t>https://portal.eRecruiter.net</a:t>
            </a:r>
            <a:r>
              <a:rPr lang="de-AT" dirty="0"/>
              <a:t> </a:t>
            </a:r>
          </a:p>
          <a:p>
            <a:endParaRPr lang="de-AT" dirty="0"/>
          </a:p>
          <a:p>
            <a:pPr lvl="1"/>
            <a:r>
              <a:rPr lang="de-AT" dirty="0"/>
              <a:t>Benutzername 	= </a:t>
            </a:r>
            <a:r>
              <a:rPr lang="de-AT" b="1" i="1" dirty="0"/>
              <a:t>[E-Mail-Adresse]</a:t>
            </a:r>
          </a:p>
          <a:p>
            <a:pPr lvl="1"/>
            <a:r>
              <a:rPr lang="de-AT" dirty="0"/>
              <a:t>Passwort 		= </a:t>
            </a:r>
            <a:r>
              <a:rPr lang="de-AT" b="1" dirty="0"/>
              <a:t>eRecruiter</a:t>
            </a:r>
          </a:p>
          <a:p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www.eRecruiter.net</a:t>
            </a: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7029128" cy="908720"/>
          </a:xfrm>
          <a:prstGeom prst="rect">
            <a:avLst/>
          </a:prstGeom>
        </p:spPr>
        <p:txBody>
          <a:bodyPr anchor="ctr"/>
          <a:lstStyle/>
          <a:p>
            <a:r>
              <a:rPr lang="de-AT" sz="3200" dirty="0">
                <a:solidFill>
                  <a:schemeClr val="bg1"/>
                </a:solidFill>
                <a:latin typeface="HurmeGeometricSans3 SemiBold" pitchFamily="34" charset="0"/>
              </a:rPr>
              <a:t>	eRecruiter</a:t>
            </a:r>
            <a:endParaRPr lang="de-DE" sz="3200" dirty="0">
              <a:solidFill>
                <a:schemeClr val="bg1"/>
              </a:solidFill>
              <a:latin typeface="HurmeGeometricSans3 Semi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135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969" y="1962206"/>
            <a:ext cx="7129859" cy="519513"/>
          </a:xfrm>
          <a:prstGeom prst="rect">
            <a:avLst/>
          </a:prstGeom>
        </p:spPr>
      </p:pic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3716"/>
          <a:stretch/>
        </p:blipFill>
        <p:spPr>
          <a:xfrm>
            <a:off x="898525" y="2568704"/>
            <a:ext cx="7129859" cy="3647978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 bwMode="auto">
          <a:xfrm>
            <a:off x="965961" y="2492896"/>
            <a:ext cx="7350455" cy="330085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Genereller Bildschirm-Aufbau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www.eRecruiter.net</a:t>
            </a:r>
          </a:p>
        </p:txBody>
      </p:sp>
      <p:cxnSp>
        <p:nvCxnSpPr>
          <p:cNvPr id="9" name="Gerade Verbindung mit Pfeil 8"/>
          <p:cNvCxnSpPr/>
          <p:nvPr/>
        </p:nvCxnSpPr>
        <p:spPr bwMode="auto">
          <a:xfrm flipV="1">
            <a:off x="6183416" y="2150009"/>
            <a:ext cx="288032" cy="478429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5390470" y="2530351"/>
            <a:ext cx="1701810" cy="461665"/>
          </a:xfrm>
          <a:prstGeom prst="rect">
            <a:avLst/>
          </a:prstGeom>
          <a:solidFill>
            <a:srgbClr val="EBEBEB"/>
          </a:solidFill>
          <a:ln w="12700">
            <a:solidFill>
              <a:srgbClr val="19BF9B"/>
            </a:solidFill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 algn="ctr">
              <a:defRPr sz="1200">
                <a:latin typeface="HurmeGeometricSans3 Regular" pitchFamily="34" charset="0"/>
                <a:ea typeface="ＭＳ Ｐゴシック" pitchFamily="1" charset="-128"/>
              </a:defRPr>
            </a:lvl1pPr>
          </a:lstStyle>
          <a:p>
            <a:r>
              <a:rPr lang="de-AT" dirty="0"/>
              <a:t>Suche (inkl. zuletzt</a:t>
            </a:r>
          </a:p>
          <a:p>
            <a:r>
              <a:rPr lang="de-AT" dirty="0"/>
              <a:t>geöffnete Elemente)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1745707" y="5172865"/>
            <a:ext cx="785793" cy="276999"/>
          </a:xfrm>
          <a:prstGeom prst="rect">
            <a:avLst/>
          </a:prstGeom>
          <a:solidFill>
            <a:srgbClr val="EBEBEB"/>
          </a:solidFill>
          <a:ln w="12700">
            <a:solidFill>
              <a:srgbClr val="19BF9B"/>
            </a:solidFill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 algn="ctr">
              <a:defRPr sz="1200">
                <a:latin typeface="HurmeGeometricSans3 Regular" pitchFamily="34" charset="0"/>
                <a:ea typeface="ＭＳ Ｐゴシック" pitchFamily="1" charset="-128"/>
              </a:defRPr>
            </a:lvl1pPr>
          </a:lstStyle>
          <a:p>
            <a:r>
              <a:rPr lang="de-AT" dirty="0"/>
              <a:t>Aktionen</a:t>
            </a:r>
          </a:p>
        </p:txBody>
      </p:sp>
      <p:sp>
        <p:nvSpPr>
          <p:cNvPr id="17" name="Rechteck 16"/>
          <p:cNvSpPr/>
          <p:nvPr/>
        </p:nvSpPr>
        <p:spPr bwMode="auto">
          <a:xfrm>
            <a:off x="934913" y="5997207"/>
            <a:ext cx="1692871" cy="211783"/>
          </a:xfrm>
          <a:prstGeom prst="rect">
            <a:avLst/>
          </a:prstGeom>
          <a:noFill/>
          <a:ln>
            <a:solidFill>
              <a:srgbClr val="EB505A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>
              <a:ln>
                <a:solidFill>
                  <a:srgbClr val="EB505A"/>
                </a:solidFill>
              </a:ln>
              <a:solidFill>
                <a:srgbClr val="EB505A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2429127" y="3440033"/>
            <a:ext cx="1300357" cy="276999"/>
          </a:xfrm>
          <a:prstGeom prst="rect">
            <a:avLst/>
          </a:prstGeom>
          <a:solidFill>
            <a:srgbClr val="EBEBEB"/>
          </a:solidFill>
          <a:ln w="12700">
            <a:solidFill>
              <a:srgbClr val="19BF9B"/>
            </a:solidFill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 algn="ctr">
              <a:defRPr sz="1200">
                <a:latin typeface="HurmeGeometricSans3 Regular" pitchFamily="34" charset="0"/>
                <a:ea typeface="ＭＳ Ｐゴシック" pitchFamily="1" charset="-128"/>
              </a:defRPr>
            </a:lvl1pPr>
          </a:lstStyle>
          <a:p>
            <a:r>
              <a:rPr lang="de-AT" dirty="0"/>
              <a:t>Detailnavigation</a:t>
            </a:r>
          </a:p>
        </p:txBody>
      </p:sp>
      <p:sp>
        <p:nvSpPr>
          <p:cNvPr id="18" name="Rechteck 17"/>
          <p:cNvSpPr/>
          <p:nvPr/>
        </p:nvSpPr>
        <p:spPr bwMode="auto">
          <a:xfrm>
            <a:off x="972949" y="2213278"/>
            <a:ext cx="5327243" cy="195039"/>
          </a:xfrm>
          <a:prstGeom prst="rect">
            <a:avLst/>
          </a:prstGeom>
          <a:noFill/>
          <a:ln>
            <a:solidFill>
              <a:srgbClr val="00AFEB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4" name="Rechteck 23"/>
          <p:cNvSpPr/>
          <p:nvPr/>
        </p:nvSpPr>
        <p:spPr bwMode="auto">
          <a:xfrm>
            <a:off x="971600" y="1978788"/>
            <a:ext cx="3168352" cy="226076"/>
          </a:xfrm>
          <a:prstGeom prst="rect">
            <a:avLst/>
          </a:prstGeom>
          <a:noFill/>
          <a:ln>
            <a:solidFill>
              <a:srgbClr val="EB505A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>
              <a:ln>
                <a:solidFill>
                  <a:srgbClr val="EB505A"/>
                </a:solidFill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cxnSp>
        <p:nvCxnSpPr>
          <p:cNvPr id="22" name="Gerade Verbindung mit Pfeil 21"/>
          <p:cNvCxnSpPr/>
          <p:nvPr/>
        </p:nvCxnSpPr>
        <p:spPr bwMode="auto">
          <a:xfrm flipV="1">
            <a:off x="2339752" y="2150009"/>
            <a:ext cx="15371" cy="706897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Textfeld 22"/>
          <p:cNvSpPr txBox="1"/>
          <p:nvPr/>
        </p:nvSpPr>
        <p:spPr>
          <a:xfrm>
            <a:off x="1600683" y="2806205"/>
            <a:ext cx="1330814" cy="276999"/>
          </a:xfrm>
          <a:prstGeom prst="rect">
            <a:avLst/>
          </a:prstGeom>
          <a:solidFill>
            <a:srgbClr val="EBEBEB"/>
          </a:solidFill>
          <a:ln w="12700">
            <a:solidFill>
              <a:srgbClr val="19BF9B"/>
            </a:solidFill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 algn="ctr">
              <a:defRPr sz="1200">
                <a:latin typeface="HurmeGeometricSans3 Regular" pitchFamily="34" charset="0"/>
                <a:ea typeface="ＭＳ Ｐゴシック" pitchFamily="1" charset="-128"/>
              </a:defRPr>
            </a:lvl1pPr>
          </a:lstStyle>
          <a:p>
            <a:r>
              <a:rPr lang="de-AT" dirty="0"/>
              <a:t>Hauptnavigation</a:t>
            </a:r>
          </a:p>
        </p:txBody>
      </p:sp>
      <p:sp>
        <p:nvSpPr>
          <p:cNvPr id="20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7029128" cy="908720"/>
          </a:xfrm>
          <a:prstGeom prst="rect">
            <a:avLst/>
          </a:prstGeom>
        </p:spPr>
        <p:txBody>
          <a:bodyPr anchor="ctr"/>
          <a:lstStyle/>
          <a:p>
            <a:r>
              <a:rPr lang="de-AT" sz="3200" dirty="0">
                <a:solidFill>
                  <a:schemeClr val="bg1"/>
                </a:solidFill>
                <a:latin typeface="HurmeGeometricSans3 SemiBold" pitchFamily="34" charset="0"/>
              </a:rPr>
              <a:t>	eRecruiter</a:t>
            </a:r>
            <a:endParaRPr lang="de-DE" sz="3200" dirty="0">
              <a:solidFill>
                <a:schemeClr val="bg1"/>
              </a:solidFill>
              <a:latin typeface="HurmeGeometricSans3 SemiBold" pitchFamily="34" charset="0"/>
            </a:endParaRPr>
          </a:p>
        </p:txBody>
      </p:sp>
      <p:cxnSp>
        <p:nvCxnSpPr>
          <p:cNvPr id="13" name="Gerade Verbindung mit Pfeil 12"/>
          <p:cNvCxnSpPr/>
          <p:nvPr/>
        </p:nvCxnSpPr>
        <p:spPr bwMode="auto">
          <a:xfrm flipV="1">
            <a:off x="3131840" y="2348881"/>
            <a:ext cx="0" cy="1080119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/>
          <p:nvPr/>
        </p:nvCxnSpPr>
        <p:spPr bwMode="auto">
          <a:xfrm flipH="1">
            <a:off x="1835696" y="5445224"/>
            <a:ext cx="288032" cy="57606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Gerade Verbindung mit Pfeil 24"/>
          <p:cNvCxnSpPr/>
          <p:nvPr/>
        </p:nvCxnSpPr>
        <p:spPr bwMode="auto">
          <a:xfrm flipV="1">
            <a:off x="7884368" y="2204866"/>
            <a:ext cx="0" cy="36383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Textfeld 25"/>
          <p:cNvSpPr txBox="1"/>
          <p:nvPr/>
        </p:nvSpPr>
        <p:spPr>
          <a:xfrm>
            <a:off x="7200292" y="2552979"/>
            <a:ext cx="1224136" cy="276999"/>
          </a:xfrm>
          <a:prstGeom prst="rect">
            <a:avLst/>
          </a:prstGeom>
          <a:solidFill>
            <a:srgbClr val="EBEBEB"/>
          </a:solidFill>
          <a:ln w="12700">
            <a:solidFill>
              <a:srgbClr val="19BF9B"/>
            </a:solidFill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 algn="ctr">
              <a:defRPr sz="1200">
                <a:latin typeface="HurmeGeometricSans3 Regular" pitchFamily="34" charset="0"/>
                <a:ea typeface="ＭＳ Ｐゴシック" pitchFamily="1" charset="-128"/>
              </a:defRPr>
            </a:lvl1pPr>
          </a:lstStyle>
          <a:p>
            <a:r>
              <a:rPr lang="de-AT" dirty="0"/>
              <a:t>Einstellungen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4"/>
          <a:srcRect r="59720"/>
          <a:stretch/>
        </p:blipFill>
        <p:spPr>
          <a:xfrm>
            <a:off x="7667208" y="2901130"/>
            <a:ext cx="361176" cy="1361957"/>
          </a:xfrm>
          <a:prstGeom prst="rect">
            <a:avLst/>
          </a:prstGeom>
        </p:spPr>
      </p:pic>
      <p:sp>
        <p:nvSpPr>
          <p:cNvPr id="27" name="Textfeld 26"/>
          <p:cNvSpPr txBox="1"/>
          <p:nvPr/>
        </p:nvSpPr>
        <p:spPr>
          <a:xfrm>
            <a:off x="5942438" y="3480448"/>
            <a:ext cx="1224136" cy="461665"/>
          </a:xfrm>
          <a:prstGeom prst="rect">
            <a:avLst/>
          </a:prstGeom>
          <a:solidFill>
            <a:srgbClr val="EBEBEB"/>
          </a:solidFill>
          <a:ln w="12700">
            <a:solidFill>
              <a:srgbClr val="19BF9B"/>
            </a:solidFill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 algn="ctr">
              <a:defRPr sz="1200">
                <a:latin typeface="HurmeGeometricSans3 Regular" pitchFamily="34" charset="0"/>
                <a:ea typeface="ＭＳ Ｐゴシック" pitchFamily="1" charset="-128"/>
              </a:defRPr>
            </a:lvl1pPr>
          </a:lstStyle>
          <a:p>
            <a:r>
              <a:rPr lang="de-AT" dirty="0" err="1"/>
              <a:t>Notification</a:t>
            </a:r>
            <a:r>
              <a:rPr lang="de-AT" dirty="0"/>
              <a:t> Center</a:t>
            </a:r>
          </a:p>
        </p:txBody>
      </p:sp>
      <p:cxnSp>
        <p:nvCxnSpPr>
          <p:cNvPr id="28" name="Gerade Verbindung mit Pfeil 27"/>
          <p:cNvCxnSpPr/>
          <p:nvPr/>
        </p:nvCxnSpPr>
        <p:spPr bwMode="auto">
          <a:xfrm>
            <a:off x="7244720" y="3711280"/>
            <a:ext cx="535300" cy="1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4875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  <p:bldP spid="16" grpId="0" animBg="1"/>
      <p:bldP spid="18" grpId="0" animBg="1"/>
      <p:bldP spid="24" grpId="0" animBg="1"/>
      <p:bldP spid="23" grpId="0" animBg="1"/>
      <p:bldP spid="26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Notification</a:t>
            </a:r>
            <a:r>
              <a:rPr lang="de-AT" dirty="0"/>
              <a:t> Center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       Meine Aufgaben</a:t>
            </a:r>
          </a:p>
          <a:p>
            <a:r>
              <a:rPr lang="de-AT" dirty="0"/>
              <a:t>       Meine Termine + Termine der Kollegen</a:t>
            </a:r>
          </a:p>
          <a:p>
            <a:r>
              <a:rPr lang="de-AT" dirty="0"/>
              <a:t>       Nachrichten (</a:t>
            </a:r>
            <a:r>
              <a:rPr lang="de-AT" dirty="0" err="1"/>
              <a:t>zB</a:t>
            </a:r>
            <a:r>
              <a:rPr lang="de-AT" dirty="0"/>
              <a:t> vom Kundenportal)</a:t>
            </a:r>
          </a:p>
          <a:p>
            <a:r>
              <a:rPr lang="de-AT" dirty="0"/>
              <a:t>       Posteingang (importierte E-Mails</a:t>
            </a:r>
            <a:br>
              <a:rPr lang="de-AT" dirty="0"/>
            </a:br>
            <a:r>
              <a:rPr lang="de-AT" dirty="0"/>
              <a:t>       vom Outlook </a:t>
            </a:r>
            <a:r>
              <a:rPr lang="de-AT" dirty="0" err="1"/>
              <a:t>Plugin</a:t>
            </a:r>
            <a:r>
              <a:rPr lang="de-AT" dirty="0"/>
              <a:t>)</a:t>
            </a:r>
          </a:p>
          <a:p>
            <a:r>
              <a:rPr lang="de-AT" dirty="0"/>
              <a:t>       Postausgang (noch nicht versandte E-Mails)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www.eRecruiter.net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AT" sz="3200">
                <a:solidFill>
                  <a:schemeClr val="bg1"/>
                </a:solidFill>
                <a:latin typeface="HurmeGeometricSans3 SemiBold" pitchFamily="34" charset="0"/>
              </a:rPr>
              <a:t>	eRecruiter</a:t>
            </a:r>
            <a:endParaRPr lang="de-DE" sz="3200" dirty="0">
              <a:solidFill>
                <a:schemeClr val="bg1"/>
              </a:solidFill>
              <a:latin typeface="HurmeGeometricSans3 SemiBold" pitchFamily="34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112" y="1849438"/>
            <a:ext cx="3362325" cy="2676525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1953419"/>
            <a:ext cx="1343025" cy="504825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616" y="3287713"/>
            <a:ext cx="457200" cy="45720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091" y="3956991"/>
            <a:ext cx="466725" cy="43815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7991" y="2504406"/>
            <a:ext cx="504825" cy="419100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5616" y="2877010"/>
            <a:ext cx="457200" cy="45720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44191" y="2062058"/>
            <a:ext cx="428625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94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Einstellungen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Persönliche Daten</a:t>
            </a:r>
          </a:p>
          <a:p>
            <a:r>
              <a:rPr lang="de-AT" dirty="0"/>
              <a:t>Passwort ändern</a:t>
            </a:r>
          </a:p>
          <a:p>
            <a:r>
              <a:rPr lang="de-AT" dirty="0"/>
              <a:t>E-Mail Adressen und Signaturen</a:t>
            </a:r>
          </a:p>
          <a:p>
            <a:r>
              <a:rPr lang="de-AT" dirty="0"/>
              <a:t>Workflow-Übersicht</a:t>
            </a:r>
          </a:p>
          <a:p>
            <a:r>
              <a:rPr lang="de-AT" dirty="0"/>
              <a:t>Benutzeransicht: Vertretung</a:t>
            </a:r>
            <a:br>
              <a:rPr lang="de-AT" dirty="0"/>
            </a:br>
            <a:r>
              <a:rPr lang="de-AT" dirty="0"/>
              <a:t>von </a:t>
            </a:r>
            <a:r>
              <a:rPr lang="de-AT" dirty="0" err="1"/>
              <a:t>KollegInnen</a:t>
            </a:r>
            <a:r>
              <a:rPr lang="de-AT" dirty="0"/>
              <a:t> </a:t>
            </a:r>
          </a:p>
          <a:p>
            <a:r>
              <a:rPr lang="de-AT" dirty="0"/>
              <a:t>Aufbau von Suche, Detailseite und Sortierung</a:t>
            </a:r>
          </a:p>
          <a:p>
            <a:r>
              <a:rPr lang="de-AT" dirty="0"/>
              <a:t>Vorlagen zu E-Mails, Gesprächsleitfäden (GLF) und Fragebögen </a:t>
            </a:r>
          </a:p>
          <a:p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www.eRecruiter.net</a:t>
            </a:r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7029128" cy="908720"/>
          </a:xfrm>
          <a:prstGeom prst="rect">
            <a:avLst/>
          </a:prstGeom>
        </p:spPr>
        <p:txBody>
          <a:bodyPr anchor="ctr"/>
          <a:lstStyle/>
          <a:p>
            <a:r>
              <a:rPr lang="de-AT" sz="3200" dirty="0">
                <a:solidFill>
                  <a:schemeClr val="bg1"/>
                </a:solidFill>
                <a:latin typeface="HurmeGeometricSans3 SemiBold" pitchFamily="34" charset="0"/>
              </a:rPr>
              <a:t>	eRecruiter</a:t>
            </a:r>
            <a:endParaRPr lang="de-DE" sz="3200" dirty="0">
              <a:solidFill>
                <a:schemeClr val="bg1"/>
              </a:solidFill>
              <a:latin typeface="HurmeGeometricSans3 SemiBold" pitchFamily="34" charset="0"/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2337" y="1990918"/>
            <a:ext cx="4323869" cy="1942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801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Arbeitsschritte für die Erstellung von Stelleninseraten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27584" y="2840733"/>
            <a:ext cx="7272808" cy="3140075"/>
          </a:xfrm>
        </p:spPr>
        <p:txBody>
          <a:bodyPr/>
          <a:lstStyle/>
          <a:p>
            <a:pPr marL="0" indent="0">
              <a:buNone/>
            </a:pPr>
            <a:endParaRPr lang="de-AT" dirty="0"/>
          </a:p>
          <a:p>
            <a:pPr marL="800100" lvl="1" indent="-342900">
              <a:buFont typeface="+mj-lt"/>
              <a:buAutoNum type="arabicPeriod"/>
            </a:pPr>
            <a:endParaRPr lang="de-AT" dirty="0"/>
          </a:p>
          <a:p>
            <a:pPr marL="800100" lvl="1" indent="-342900">
              <a:buFont typeface="+mj-lt"/>
              <a:buAutoNum type="arabicPeriod"/>
            </a:pPr>
            <a:r>
              <a:rPr lang="de-AT" dirty="0"/>
              <a:t>Job für bestimmten Kunden anlegen</a:t>
            </a:r>
          </a:p>
          <a:p>
            <a:pPr marL="800100" lvl="1" indent="-342900">
              <a:buFont typeface="+mj-lt"/>
              <a:buAutoNum type="arabicPeriod"/>
            </a:pPr>
            <a:r>
              <a:rPr lang="de-AT" dirty="0"/>
              <a:t>Basisinformationen zu Job ergänzen</a:t>
            </a:r>
            <a:br>
              <a:rPr lang="de-AT" dirty="0"/>
            </a:br>
            <a:r>
              <a:rPr lang="de-AT" dirty="0"/>
              <a:t>(Dienstregion, Ansprechpartner, Berufsprofil, etc.)</a:t>
            </a:r>
          </a:p>
          <a:p>
            <a:pPr marL="800100" lvl="1" indent="-342900">
              <a:buFont typeface="+mj-lt"/>
              <a:buAutoNum type="arabicPeriod"/>
            </a:pPr>
            <a:r>
              <a:rPr lang="de-AT" dirty="0"/>
              <a:t>Stelleninserat textieren und </a:t>
            </a:r>
            <a:r>
              <a:rPr lang="de-AT" dirty="0" err="1"/>
              <a:t>Stelleninseratsvorlage</a:t>
            </a:r>
            <a:r>
              <a:rPr lang="de-AT" dirty="0"/>
              <a:t> auswählen</a:t>
            </a:r>
          </a:p>
          <a:p>
            <a:pPr marL="800100" lvl="1" indent="-342900">
              <a:buFont typeface="+mj-lt"/>
              <a:buAutoNum type="arabicPeriod"/>
            </a:pPr>
            <a:r>
              <a:rPr lang="de-AT" dirty="0"/>
              <a:t>Veröffentlichen</a:t>
            </a:r>
            <a:br>
              <a:rPr lang="de-AT" dirty="0"/>
            </a:br>
            <a:r>
              <a:rPr lang="de-AT" dirty="0"/>
              <a:t>(Homepage, Job-Portale, etc.)</a:t>
            </a:r>
          </a:p>
          <a:p>
            <a:pPr marL="800100" lvl="1" indent="-342900">
              <a:buFont typeface="+mj-lt"/>
              <a:buAutoNum type="arabicPeriod"/>
            </a:pPr>
            <a:r>
              <a:rPr lang="de-AT" dirty="0"/>
              <a:t>Am Kundenportal freigeben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www.eRecruiter.net</a:t>
            </a:r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7029128" cy="908720"/>
          </a:xfrm>
          <a:prstGeom prst="rect">
            <a:avLst/>
          </a:prstGeom>
        </p:spPr>
        <p:txBody>
          <a:bodyPr anchor="ctr"/>
          <a:lstStyle/>
          <a:p>
            <a:r>
              <a:rPr lang="de-AT" sz="3200" dirty="0">
                <a:solidFill>
                  <a:schemeClr val="bg1"/>
                </a:solidFill>
                <a:latin typeface="HurmeGeometricSans3 SemiBold" pitchFamily="34" charset="0"/>
              </a:rPr>
              <a:t>	eRecruiter</a:t>
            </a:r>
            <a:endParaRPr lang="de-DE" sz="3200" dirty="0">
              <a:solidFill>
                <a:schemeClr val="bg1"/>
              </a:solidFill>
              <a:latin typeface="HurmeGeometricSans3 SemiBold" pitchFamily="34" charset="0"/>
            </a:endParaRPr>
          </a:p>
        </p:txBody>
      </p:sp>
      <p:pic>
        <p:nvPicPr>
          <p:cNvPr id="2050" name="Picture 2" descr="C:\Users\reginawurzinger.EPKCENTRAL\Desktop\FireShot Screen Capture #041 - 'eRecruiter' - er-preview_epunkt_net_Core_Job_Applicants_aspx_Id=3109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060848"/>
            <a:ext cx="6552728" cy="1236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3183198"/>
      </p:ext>
    </p:extLst>
  </p:cSld>
  <p:clrMapOvr>
    <a:masterClrMapping/>
  </p:clrMapOvr>
</p:sld>
</file>

<file path=ppt/theme/theme1.xml><?xml version="1.0" encoding="utf-8"?>
<a:theme xmlns:a="http://schemas.openxmlformats.org/drawingml/2006/main" name="eRecruiter Designz">
  <a:themeElements>
    <a:clrScheme name="Larissa-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-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ECA50818CE1B446B879EE660F64641A" ma:contentTypeVersion="0" ma:contentTypeDescription="Ein neues Dokument erstellen." ma:contentTypeScope="" ma:versionID="5883d356cdbb54d50a286a900dd7eb4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f5592badb24fbc315ad086c2f8a1857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D41D02B-725F-49E4-80BF-18BFA6B4E5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AE6FB577-9022-484F-B548-2278F7D0C276}">
  <ds:schemaRefs>
    <ds:schemaRef ds:uri="http://schemas.microsoft.com/office/infopath/2007/PartnerControls"/>
    <ds:schemaRef ds:uri="http://www.w3.org/XML/1998/namespace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1317CC96-5867-494A-B1BB-18E01868C69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872</Words>
  <Application>Microsoft Office PowerPoint</Application>
  <PresentationFormat>Bildschirmpräsentation (4:3)</PresentationFormat>
  <Paragraphs>272</Paragraphs>
  <Slides>28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28</vt:i4>
      </vt:variant>
    </vt:vector>
  </HeadingPairs>
  <TitlesOfParts>
    <vt:vector size="37" baseType="lpstr">
      <vt:lpstr>ＭＳ Ｐゴシック</vt:lpstr>
      <vt:lpstr>Arial</vt:lpstr>
      <vt:lpstr>Calibri</vt:lpstr>
      <vt:lpstr>Cambria</vt:lpstr>
      <vt:lpstr>HurmeGeometricSans3 Regular</vt:lpstr>
      <vt:lpstr>HurmeGeometricSans3 SemiBold</vt:lpstr>
      <vt:lpstr>Times</vt:lpstr>
      <vt:lpstr>Times New Roman</vt:lpstr>
      <vt:lpstr>eRecruiter Designz</vt:lpstr>
      <vt:lpstr>eRecruiter Schulung </vt:lpstr>
      <vt:lpstr>Philosophie des eRecruiters </vt:lpstr>
      <vt:lpstr>Aufbau eRecruiter</vt:lpstr>
      <vt:lpstr>Schulungsziele</vt:lpstr>
      <vt:lpstr>Adressen</vt:lpstr>
      <vt:lpstr>Genereller Bildschirm-Aufbau</vt:lpstr>
      <vt:lpstr>Notification Center</vt:lpstr>
      <vt:lpstr>Einstellungen</vt:lpstr>
      <vt:lpstr>Arbeitsschritte für die Erstellung von Stelleninseraten</vt:lpstr>
      <vt:lpstr>Aufgabe</vt:lpstr>
      <vt:lpstr>Bewerber</vt:lpstr>
      <vt:lpstr>Aufgabe</vt:lpstr>
      <vt:lpstr>Bewerber-Detailseite</vt:lpstr>
      <vt:lpstr>Bewerber-Detailseite</vt:lpstr>
      <vt:lpstr>Bewerber-Detailseite</vt:lpstr>
      <vt:lpstr>Bewerber-Detailseite</vt:lpstr>
      <vt:lpstr>History</vt:lpstr>
      <vt:lpstr>PowerPoint-Präsentation</vt:lpstr>
      <vt:lpstr>Arbeitsplatz: Arbeiten mit Bewerbern</vt:lpstr>
      <vt:lpstr>Arbeitsplatz: Arbeiten mit Bewerbern - Workflow</vt:lpstr>
      <vt:lpstr>Workflow: Arbeiten mit Bewerber - Kommunikation</vt:lpstr>
      <vt:lpstr>Arbeitsplatz: Arbeiten mit Bewerbern - Termine</vt:lpstr>
      <vt:lpstr>Kundenportal</vt:lpstr>
      <vt:lpstr>Kundenportal - Bewerberseite</vt:lpstr>
      <vt:lpstr>Suche</vt:lpstr>
      <vt:lpstr>Statistiken</vt:lpstr>
      <vt:lpstr>Zum Eigenstudium</vt:lpstr>
      <vt:lpstr>Support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eRecruiter Schulung</dc:title>
  <dc:creator>alexander.dressler@epunkt.net</dc:creator>
  <cp:lastModifiedBy>Jeannette Neugebauer</cp:lastModifiedBy>
  <cp:revision>405</cp:revision>
  <dcterms:created xsi:type="dcterms:W3CDTF">2010-04-13T12:29:34Z</dcterms:created>
  <dcterms:modified xsi:type="dcterms:W3CDTF">2017-08-23T09:12:40Z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0x010100CECA50818CE1B446B879EE660F64641A</vt:lpwstr>
  </property>
</Properties>
</file>