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1"/>
  </p:notesMasterIdLst>
  <p:sldIdLst>
    <p:sldId id="298" r:id="rId5"/>
    <p:sldId id="299" r:id="rId6"/>
    <p:sldId id="300" r:id="rId7"/>
    <p:sldId id="301" r:id="rId8"/>
    <p:sldId id="302" r:id="rId9"/>
    <p:sldId id="363" r:id="rId10"/>
    <p:sldId id="364" r:id="rId11"/>
    <p:sldId id="365" r:id="rId12"/>
    <p:sldId id="366" r:id="rId13"/>
    <p:sldId id="367" r:id="rId14"/>
    <p:sldId id="368" r:id="rId15"/>
    <p:sldId id="371" r:id="rId16"/>
    <p:sldId id="372" r:id="rId17"/>
    <p:sldId id="373" r:id="rId18"/>
    <p:sldId id="369" r:id="rId19"/>
    <p:sldId id="374" r:id="rId20"/>
    <p:sldId id="375" r:id="rId21"/>
    <p:sldId id="376" r:id="rId22"/>
    <p:sldId id="377" r:id="rId23"/>
    <p:sldId id="378" r:id="rId24"/>
    <p:sldId id="379" r:id="rId25"/>
    <p:sldId id="381" r:id="rId26"/>
    <p:sldId id="380" r:id="rId27"/>
    <p:sldId id="382" r:id="rId28"/>
    <p:sldId id="383" r:id="rId29"/>
    <p:sldId id="355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87"/>
    <a:srgbClr val="19BF9B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9" d="100"/>
          <a:sy n="109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078F-BE60-4E21-A814-1F37B83C34EC}" type="datetimeFigureOut">
              <a:rPr lang="de-DE" smtClean="0"/>
              <a:pPr/>
              <a:t>23.08.2017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F756-18A0-4D5C-B700-E97188BF94D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198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FF216-12C4-4A9A-A313-8EA30D732364}" type="slidenum">
              <a:rPr lang="de-DE"/>
              <a:pPr/>
              <a:t>1</a:t>
            </a:fld>
            <a:endParaRPr 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Zum Ändern des Hintergrundbildes der Titelseite in Ansicht &gt; </a:t>
            </a:r>
            <a:r>
              <a:rPr lang="de-DE" dirty="0">
                <a:latin typeface="Helvetica" pitchFamily="1" charset="0"/>
              </a:rPr>
              <a:t>Master &gt; Titelmaster wechseln. Dort das aktuelle Bild l</a:t>
            </a:r>
            <a:r>
              <a:rPr lang="de-DE" dirty="0">
                <a:latin typeface="Arial"/>
              </a:rPr>
              <a:t>ö</a:t>
            </a:r>
            <a:r>
              <a:rPr lang="de-DE" dirty="0">
                <a:latin typeface="Helvetica" pitchFamily="1" charset="0"/>
              </a:rPr>
              <a:t>schen und das neue </a:t>
            </a:r>
            <a:r>
              <a:rPr lang="de-DE" dirty="0">
                <a:latin typeface="Arial"/>
              </a:rPr>
              <a:t>ü</a:t>
            </a:r>
            <a:r>
              <a:rPr lang="de-DE" dirty="0">
                <a:latin typeface="Helvetica" pitchFamily="1" charset="0"/>
              </a:rPr>
              <a:t>ber Einf</a:t>
            </a:r>
            <a:r>
              <a:rPr lang="de-DE" dirty="0">
                <a:latin typeface="Arial"/>
              </a:rPr>
              <a:t>ü</a:t>
            </a:r>
            <a:r>
              <a:rPr lang="de-DE" dirty="0">
                <a:latin typeface="Helvetica" pitchFamily="1" charset="0"/>
              </a:rPr>
              <a:t>gen &gt; Bild &gt; Von Datei einf</a:t>
            </a:r>
            <a:r>
              <a:rPr lang="de-DE" dirty="0">
                <a:latin typeface="Arial"/>
              </a:rPr>
              <a:t>ü</a:t>
            </a:r>
            <a:r>
              <a:rPr lang="de-DE" dirty="0">
                <a:latin typeface="Helvetica" pitchFamily="1" charset="0"/>
              </a:rPr>
              <a:t>gen. Dann durch Rechtsklick das neue Bild in den Hintergrund bzw. ganz nach hinten verschieben.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42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066800"/>
            <a:ext cx="6372225" cy="2286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309688"/>
            <a:ext cx="6372225" cy="228600"/>
          </a:xfrm>
        </p:spPr>
        <p:txBody>
          <a:bodyPr/>
          <a:lstStyle>
            <a:lvl1pPr marL="0" indent="0" algn="r">
              <a:buFont typeface="Times" pitchFamily="1" charset="0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4110" name="Picture 14" descr="ePunkt weiß_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425" y="5867400"/>
            <a:ext cx="1365250" cy="60325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r="10720"/>
          <a:stretch/>
        </p:blipFill>
        <p:spPr bwMode="auto">
          <a:xfrm>
            <a:off x="-3176" y="760402"/>
            <a:ext cx="9147176" cy="61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 bwMode="auto">
          <a:xfrm>
            <a:off x="-3176" y="-1588"/>
            <a:ext cx="9147176" cy="910308"/>
          </a:xfrm>
          <a:prstGeom prst="rect">
            <a:avLst/>
          </a:prstGeom>
          <a:solidFill>
            <a:srgbClr val="00A9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38" y="128083"/>
            <a:ext cx="538200" cy="6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DE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31F5F3A1-1083-497F-B6A9-89C60907493B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05563" y="1563688"/>
            <a:ext cx="1835150" cy="3675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8525" y="1563688"/>
            <a:ext cx="5354638" cy="3675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12FEB59B-3757-4F2E-B349-6D2FD62A3F24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1563688"/>
            <a:ext cx="7342188" cy="285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8525" y="2098675"/>
            <a:ext cx="3594100" cy="3140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5025" y="2098675"/>
            <a:ext cx="3595688" cy="3140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9138" y="6362700"/>
            <a:ext cx="4570412" cy="1555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552BBB52-C212-4415-8727-89DEB1853A78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898525" y="1563688"/>
            <a:ext cx="7342188" cy="285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98525" y="2098675"/>
            <a:ext cx="3594100" cy="1493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2098675"/>
            <a:ext cx="3595688" cy="1493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98525" y="3744913"/>
            <a:ext cx="3594100" cy="149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744913"/>
            <a:ext cx="3595688" cy="149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19138" y="6362700"/>
            <a:ext cx="4570412" cy="1555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48080839-9CF5-4E84-A1E0-A6049A82521C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2100" b="1" kern="1200" dirty="0" smtClean="0">
                <a:solidFill>
                  <a:srgbClr val="00AA8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defTabSz="457200" rtl="0" eaLnBrk="1" latinLnBrk="0" hangingPunct="1">
              <a:lnSpc>
                <a:spcPts val="2100"/>
              </a:lnSpc>
              <a:buClr>
                <a:srgbClr val="00AA87"/>
              </a:buClr>
              <a:buFont typeface="Arial"/>
              <a:buChar char="•"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lnSpc>
                <a:spcPts val="1800"/>
              </a:lnSpc>
              <a:buClr>
                <a:srgbClr val="00AA87"/>
              </a:buClr>
              <a:defRPr>
                <a:latin typeface="Calibri" panose="020F0502020204030204" pitchFamily="34" charset="0"/>
              </a:defRPr>
            </a:lvl2pPr>
            <a:lvl3pPr>
              <a:lnSpc>
                <a:spcPts val="1700"/>
              </a:lnSpc>
              <a:buClr>
                <a:srgbClr val="00AA87"/>
              </a:buClr>
              <a:defRPr>
                <a:latin typeface="Calibri" panose="020F0502020204030204" pitchFamily="34" charset="0"/>
              </a:defRPr>
            </a:lvl3pPr>
            <a:lvl4pPr>
              <a:lnSpc>
                <a:spcPts val="1600"/>
              </a:lnSpc>
              <a:buClr>
                <a:srgbClr val="00AA87"/>
              </a:buClr>
              <a:defRPr>
                <a:latin typeface="Calibri" panose="020F0502020204030204" pitchFamily="34" charset="0"/>
              </a:defRPr>
            </a:lvl4pPr>
            <a:lvl5pPr>
              <a:lnSpc>
                <a:spcPts val="1600"/>
              </a:lnSpc>
              <a:buClr>
                <a:srgbClr val="00AA87"/>
              </a:buCl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8525" y="2098675"/>
            <a:ext cx="3594100" cy="314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098675"/>
            <a:ext cx="3595688" cy="314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9BEC6929-0E3C-4913-AEB7-9555BF88AD17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5C7922F2-14D5-4339-8606-5CC02A0EA36F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7F686495-A756-4E82-85D9-5D60D5AFD6C9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33AFC19C-C7F6-411E-A804-AD0997F28A94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5153A81E-E443-40AD-86FD-CCB647377BF1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C785B2E6-0A98-49BD-893A-25ED291251B6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563688"/>
            <a:ext cx="7342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2098675"/>
            <a:ext cx="7342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Textmasterformate durch Klicken bearbeiten</a:t>
            </a:r>
          </a:p>
          <a:p>
            <a:pPr marL="742950" marR="0" lvl="1" indent="-28575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Zweite Ebene</a:t>
            </a:r>
          </a:p>
          <a:p>
            <a:pPr marL="1143000" marR="0" lvl="2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Dritte Ebene</a:t>
            </a:r>
          </a:p>
          <a:p>
            <a:pPr marL="1600200" marR="0" lvl="3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Vierte Ebene</a:t>
            </a:r>
          </a:p>
          <a:p>
            <a:pPr marL="2057400" marR="0" lvl="4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»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Fünfte Ebene</a:t>
            </a:r>
            <a:endParaRPr kumimoji="0" lang="de-A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62700"/>
            <a:ext cx="45704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u="sng">
                <a:solidFill>
                  <a:srgbClr val="00AA87"/>
                </a:solidFill>
                <a:latin typeface="HurmeGeometricSans3 SemiBold" pitchFamily="34" charset="0"/>
              </a:defRPr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-3176" y="-1588"/>
            <a:ext cx="9147176" cy="910308"/>
          </a:xfrm>
          <a:prstGeom prst="rect">
            <a:avLst/>
          </a:prstGeom>
          <a:solidFill>
            <a:srgbClr val="00A9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38" y="128083"/>
            <a:ext cx="538200" cy="6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5508104" y="6359525"/>
            <a:ext cx="2986236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828103-89A5-4829-86BD-59DF1A3605B0}" type="slidenum">
              <a:rPr lang="de-DE" smtClean="0">
                <a:solidFill>
                  <a:srgbClr val="00AA87"/>
                </a:solidFill>
                <a:latin typeface="HurmeGeometricSans3 SemiBold" pitchFamily="34" charset="0"/>
              </a:rPr>
              <a:t>‹Nr.›</a:t>
            </a:fld>
            <a:endParaRPr lang="de-DE" dirty="0">
              <a:solidFill>
                <a:srgbClr val="00AA87"/>
              </a:solidFill>
              <a:latin typeface="HurmeGeometricSans3 SemiBold" pitchFamily="34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89992" y="1844824"/>
            <a:ext cx="7560840" cy="0"/>
          </a:xfrm>
          <a:prstGeom prst="line">
            <a:avLst/>
          </a:prstGeom>
          <a:ln w="9525">
            <a:solidFill>
              <a:srgbClr val="00AA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lang="de-DE" sz="2100" b="1" kern="1200" smtClean="0">
          <a:solidFill>
            <a:srgbClr val="00AA87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9pPr>
    </p:titleStyle>
    <p:bodyStyle>
      <a:lvl1pPr marL="342900" marR="0" indent="-34290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 typeface="Times" pitchFamily="1" charset="0"/>
        <a:buChar char="•"/>
        <a:tabLst/>
        <a:defRPr lang="de-DE" sz="18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Tx/>
        <a:buChar char="–"/>
        <a:tabLst/>
        <a:defRPr lang="de-DE" sz="18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Tx/>
        <a:buChar char="•"/>
        <a:tabLst/>
        <a:defRPr lang="de-DE" sz="18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Tx/>
        <a:buChar char="–"/>
        <a:tabLst/>
        <a:defRPr lang="de-DE" sz="18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Tx/>
        <a:buChar char="»"/>
        <a:tabLst/>
        <a:defRPr lang="de-AT" sz="1800" kern="1200" noProof="0" dirty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rtl="0" eaLnBrk="1" fontAlgn="base" hangingPunct="1">
        <a:lnSpc>
          <a:spcPts val="2100"/>
        </a:lnSpc>
        <a:spcBef>
          <a:spcPct val="0"/>
        </a:spcBef>
        <a:spcAft>
          <a:spcPts val="100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ts val="2100"/>
        </a:lnSpc>
        <a:spcBef>
          <a:spcPct val="0"/>
        </a:spcBef>
        <a:spcAft>
          <a:spcPts val="100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ts val="2100"/>
        </a:lnSpc>
        <a:spcBef>
          <a:spcPct val="0"/>
        </a:spcBef>
        <a:spcAft>
          <a:spcPts val="100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ts val="2100"/>
        </a:lnSpc>
        <a:spcBef>
          <a:spcPct val="0"/>
        </a:spcBef>
        <a:spcAft>
          <a:spcPts val="100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ecruiter.net/" TargetMode="External"/><Relationship Id="rId2" Type="http://schemas.openxmlformats.org/officeDocument/2006/relationships/hyperlink" Target="mailto:support@eRecruiter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erecruiter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xyz.bewerberportal.at/" TargetMode="External"/><Relationship Id="rId2" Type="http://schemas.openxmlformats.org/officeDocument/2006/relationships/hyperlink" Target="https://app.erecruiter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erecruiter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5214019"/>
            <a:ext cx="6372225" cy="228600"/>
          </a:xfrm>
          <a:noFill/>
        </p:spPr>
        <p:txBody>
          <a:bodyPr/>
          <a:lstStyle/>
          <a:p>
            <a:pPr algn="l"/>
            <a:r>
              <a:rPr lang="de-DE" dirty="0">
                <a:latin typeface="HurmeGeometricSans3 Regular" pitchFamily="34" charset="0"/>
              </a:rPr>
              <a:t>Training Session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517232"/>
            <a:ext cx="6372225" cy="228600"/>
          </a:xfrm>
        </p:spPr>
        <p:txBody>
          <a:bodyPr/>
          <a:lstStyle/>
          <a:p>
            <a:pPr algn="l"/>
            <a:r>
              <a:rPr lang="en-GB" dirty="0">
                <a:latin typeface="HurmeGeometricSans3 Regular" pitchFamily="34" charset="0"/>
              </a:rPr>
              <a:t>Monday, 3 July 2017</a:t>
            </a:r>
            <a:endParaRPr lang="de-DE" dirty="0">
              <a:latin typeface="HurmeGeometricSans3 Regular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8894" b="19954"/>
          <a:stretch/>
        </p:blipFill>
        <p:spPr>
          <a:xfrm>
            <a:off x="5724128" y="6165304"/>
            <a:ext cx="293370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Applicants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5257" y="3717032"/>
            <a:ext cx="7342188" cy="1855961"/>
          </a:xfrm>
        </p:spPr>
        <p:txBody>
          <a:bodyPr/>
          <a:lstStyle/>
          <a:p>
            <a:r>
              <a:rPr lang="de-AT" dirty="0" err="1"/>
              <a:t>Applicants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apply</a:t>
            </a:r>
            <a:r>
              <a:rPr lang="de-AT" dirty="0"/>
              <a:t>/</a:t>
            </a:r>
            <a:r>
              <a:rPr lang="de-AT" dirty="0" err="1"/>
              <a:t>register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via </a:t>
            </a:r>
            <a:r>
              <a:rPr lang="de-AT" dirty="0" err="1"/>
              <a:t>career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 (online </a:t>
            </a:r>
            <a:r>
              <a:rPr lang="de-AT" dirty="0" err="1"/>
              <a:t>application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via </a:t>
            </a:r>
            <a:r>
              <a:rPr lang="de-AT" dirty="0" err="1"/>
              <a:t>E-mail</a:t>
            </a:r>
            <a:r>
              <a:rPr lang="de-AT" dirty="0"/>
              <a:t> (Outlook </a:t>
            </a:r>
            <a:r>
              <a:rPr lang="de-AT" dirty="0" err="1"/>
              <a:t>plugin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E-mail</a:t>
            </a:r>
            <a:r>
              <a:rPr lang="de-AT" dirty="0"/>
              <a:t> </a:t>
            </a:r>
            <a:r>
              <a:rPr lang="de-AT" dirty="0" err="1"/>
              <a:t>import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via </a:t>
            </a:r>
            <a:r>
              <a:rPr lang="de-AT" dirty="0" err="1"/>
              <a:t>manual</a:t>
            </a:r>
            <a:r>
              <a:rPr lang="de-AT" dirty="0"/>
              <a:t> </a:t>
            </a:r>
            <a:r>
              <a:rPr lang="de-AT" dirty="0" err="1"/>
              <a:t>entry</a:t>
            </a:r>
            <a:r>
              <a:rPr lang="de-AT" dirty="0"/>
              <a:t> (</a:t>
            </a:r>
            <a:r>
              <a:rPr lang="de-AT" dirty="0" err="1"/>
              <a:t>postal</a:t>
            </a:r>
            <a:r>
              <a:rPr lang="de-AT" dirty="0"/>
              <a:t> </a:t>
            </a:r>
            <a:r>
              <a:rPr lang="de-AT" dirty="0" err="1"/>
              <a:t>application</a:t>
            </a:r>
            <a:r>
              <a:rPr lang="de-AT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7" y="2390551"/>
            <a:ext cx="61531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Task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Apply</a:t>
            </a:r>
            <a:r>
              <a:rPr lang="de-AT" dirty="0"/>
              <a:t> online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previously</a:t>
            </a:r>
            <a:r>
              <a:rPr lang="de-AT" dirty="0"/>
              <a:t> </a:t>
            </a:r>
            <a:r>
              <a:rPr lang="de-AT" dirty="0" err="1"/>
              <a:t>published</a:t>
            </a:r>
            <a:r>
              <a:rPr lang="de-AT" dirty="0"/>
              <a:t> </a:t>
            </a:r>
            <a:r>
              <a:rPr lang="de-AT" dirty="0" err="1"/>
              <a:t>job</a:t>
            </a:r>
            <a:r>
              <a:rPr lang="de-AT" dirty="0"/>
              <a:t>:</a:t>
            </a:r>
          </a:p>
          <a:p>
            <a:pPr lvl="1"/>
            <a:r>
              <a:rPr lang="de-AT" altLang="de-DE" dirty="0" err="1"/>
              <a:t>With</a:t>
            </a:r>
            <a:r>
              <a:rPr lang="de-AT" altLang="de-DE" dirty="0"/>
              <a:t> </a:t>
            </a:r>
            <a:r>
              <a:rPr lang="de-AT" altLang="de-DE" b="1" dirty="0" err="1"/>
              <a:t>your</a:t>
            </a:r>
            <a:r>
              <a:rPr lang="de-AT" altLang="de-DE" b="1" dirty="0"/>
              <a:t> </a:t>
            </a:r>
            <a:r>
              <a:rPr lang="de-AT" altLang="de-DE" b="1" dirty="0" err="1"/>
              <a:t>own</a:t>
            </a:r>
            <a:r>
              <a:rPr lang="de-AT" altLang="de-DE" b="1" dirty="0"/>
              <a:t> </a:t>
            </a:r>
            <a:r>
              <a:rPr lang="de-AT" altLang="de-DE" b="1" dirty="0" err="1"/>
              <a:t>E-mail</a:t>
            </a:r>
            <a:r>
              <a:rPr lang="de-AT" altLang="de-DE" b="1" dirty="0"/>
              <a:t> </a:t>
            </a:r>
            <a:r>
              <a:rPr lang="de-AT" altLang="de-DE" b="1" dirty="0" err="1"/>
              <a:t>address</a:t>
            </a:r>
            <a:endParaRPr lang="de-AT" altLang="de-DE" b="1" dirty="0"/>
          </a:p>
          <a:p>
            <a:pPr lvl="1"/>
            <a:r>
              <a:rPr lang="de-AT" altLang="de-DE" dirty="0" err="1"/>
              <a:t>With</a:t>
            </a:r>
            <a:r>
              <a:rPr lang="de-AT" altLang="de-DE" dirty="0"/>
              <a:t> </a:t>
            </a:r>
            <a:r>
              <a:rPr lang="de-AT" altLang="de-DE" dirty="0" err="1"/>
              <a:t>your</a:t>
            </a:r>
            <a:r>
              <a:rPr lang="de-AT" altLang="de-DE" dirty="0"/>
              <a:t> </a:t>
            </a:r>
            <a:r>
              <a:rPr lang="de-AT" altLang="de-DE" dirty="0" err="1"/>
              <a:t>phone</a:t>
            </a:r>
            <a:r>
              <a:rPr lang="de-AT" altLang="de-DE" dirty="0"/>
              <a:t> </a:t>
            </a:r>
            <a:r>
              <a:rPr lang="de-AT" altLang="de-DE" dirty="0" err="1"/>
              <a:t>number</a:t>
            </a:r>
            <a:endParaRPr lang="de-AT" altLang="de-DE" dirty="0"/>
          </a:p>
          <a:p>
            <a:pPr lvl="1"/>
            <a:r>
              <a:rPr lang="de-AT" altLang="de-DE" dirty="0"/>
              <a:t>Add </a:t>
            </a:r>
            <a:r>
              <a:rPr lang="de-AT" altLang="de-DE" dirty="0" err="1"/>
              <a:t>to</a:t>
            </a:r>
            <a:r>
              <a:rPr lang="de-AT" altLang="de-DE" dirty="0"/>
              <a:t> </a:t>
            </a:r>
            <a:r>
              <a:rPr lang="de-AT" altLang="de-DE" dirty="0" err="1"/>
              <a:t>the</a:t>
            </a:r>
            <a:r>
              <a:rPr lang="de-AT" altLang="de-DE" dirty="0"/>
              <a:t> </a:t>
            </a:r>
            <a:r>
              <a:rPr lang="de-AT" altLang="de-DE" dirty="0" err="1"/>
              <a:t>applicant</a:t>
            </a:r>
            <a:r>
              <a:rPr lang="de-AT" altLang="de-DE" dirty="0"/>
              <a:t> </a:t>
            </a:r>
            <a:r>
              <a:rPr lang="de-AT" altLang="de-DE" dirty="0" err="1"/>
              <a:t>detail</a:t>
            </a:r>
            <a:r>
              <a:rPr lang="de-AT" altLang="de-DE" dirty="0"/>
              <a:t> </a:t>
            </a:r>
            <a:r>
              <a:rPr lang="de-AT" altLang="de-DE" dirty="0" err="1"/>
              <a:t>page</a:t>
            </a:r>
            <a:r>
              <a:rPr lang="de-AT" altLang="de-DE" dirty="0"/>
              <a:t>:</a:t>
            </a:r>
          </a:p>
          <a:p>
            <a:pPr lvl="2"/>
            <a:r>
              <a:rPr lang="de-AT" altLang="de-DE" dirty="0"/>
              <a:t>Education</a:t>
            </a:r>
          </a:p>
          <a:p>
            <a:pPr lvl="2"/>
            <a:r>
              <a:rPr lang="de-AT" altLang="de-DE" dirty="0"/>
              <a:t>Skills</a:t>
            </a:r>
          </a:p>
          <a:p>
            <a:pPr lvl="2"/>
            <a:r>
              <a:rPr lang="de-AT" altLang="de-DE" dirty="0"/>
              <a:t>Professional </a:t>
            </a:r>
            <a:r>
              <a:rPr lang="de-AT" altLang="de-DE" dirty="0" err="1"/>
              <a:t>requirements</a:t>
            </a:r>
            <a:endParaRPr lang="de-AT" altLang="de-DE" dirty="0"/>
          </a:p>
          <a:p>
            <a:r>
              <a:rPr lang="de-AT" dirty="0"/>
              <a:t>As an alternative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also </a:t>
            </a:r>
            <a:r>
              <a:rPr lang="de-AT" dirty="0" err="1"/>
              <a:t>create</a:t>
            </a:r>
            <a:r>
              <a:rPr lang="de-AT" dirty="0"/>
              <a:t> an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manually</a:t>
            </a:r>
            <a:endParaRPr lang="de-AT" dirty="0"/>
          </a:p>
          <a:p>
            <a:pPr lvl="1"/>
            <a:r>
              <a:rPr lang="de-AT" altLang="de-DE" dirty="0" err="1"/>
              <a:t>Assign</a:t>
            </a:r>
            <a:r>
              <a:rPr lang="de-AT" altLang="de-DE" dirty="0"/>
              <a:t> </a:t>
            </a:r>
            <a:r>
              <a:rPr lang="de-AT" altLang="de-DE" dirty="0" err="1"/>
              <a:t>the</a:t>
            </a:r>
            <a:r>
              <a:rPr lang="de-AT" altLang="de-DE" dirty="0"/>
              <a:t> </a:t>
            </a:r>
            <a:r>
              <a:rPr lang="de-AT" altLang="de-DE" dirty="0" err="1"/>
              <a:t>applicant</a:t>
            </a:r>
            <a:r>
              <a:rPr lang="de-AT" altLang="de-DE" dirty="0"/>
              <a:t> </a:t>
            </a:r>
            <a:r>
              <a:rPr lang="de-AT" altLang="de-DE" dirty="0" err="1"/>
              <a:t>to</a:t>
            </a:r>
            <a:r>
              <a:rPr lang="de-AT" altLang="de-DE" dirty="0"/>
              <a:t> </a:t>
            </a:r>
            <a:r>
              <a:rPr lang="de-AT" altLang="de-DE" dirty="0" err="1"/>
              <a:t>your</a:t>
            </a:r>
            <a:r>
              <a:rPr lang="de-AT" altLang="de-DE" dirty="0"/>
              <a:t> </a:t>
            </a:r>
            <a:r>
              <a:rPr lang="de-AT" altLang="de-DE" dirty="0" err="1"/>
              <a:t>test</a:t>
            </a:r>
            <a:r>
              <a:rPr lang="de-AT" altLang="de-DE" dirty="0"/>
              <a:t> </a:t>
            </a:r>
            <a:r>
              <a:rPr lang="de-AT" altLang="de-DE" dirty="0" err="1"/>
              <a:t>job</a:t>
            </a:r>
            <a:r>
              <a:rPr lang="de-AT" altLang="de-DE" dirty="0"/>
              <a:t> </a:t>
            </a:r>
            <a:r>
              <a:rPr lang="de-AT" altLang="de-DE" dirty="0" err="1"/>
              <a:t>by</a:t>
            </a:r>
            <a:r>
              <a:rPr lang="de-AT" altLang="de-DE" dirty="0"/>
              <a:t> </a:t>
            </a:r>
            <a:r>
              <a:rPr lang="de-AT" altLang="de-DE" dirty="0" err="1"/>
              <a:t>clicking</a:t>
            </a:r>
            <a:r>
              <a:rPr lang="de-AT" altLang="de-DE" dirty="0"/>
              <a:t> „Add </a:t>
            </a:r>
            <a:r>
              <a:rPr lang="de-AT" altLang="de-DE" dirty="0" err="1"/>
              <a:t>to</a:t>
            </a:r>
            <a:r>
              <a:rPr lang="de-AT" altLang="de-DE" dirty="0"/>
              <a:t> Job“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</a:t>
            </a:r>
            <a:r>
              <a:rPr lang="de-AT" dirty="0" err="1"/>
              <a:t>page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296027"/>
            <a:ext cx="7669286" cy="19442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6" y="4307726"/>
            <a:ext cx="7669288" cy="195677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19138" y="1908291"/>
            <a:ext cx="2244525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jobs</a:t>
            </a:r>
            <a:r>
              <a:rPr lang="de-AT" dirty="0"/>
              <a:t> (open / </a:t>
            </a:r>
            <a:r>
              <a:rPr lang="de-AT" dirty="0" err="1"/>
              <a:t>closed</a:t>
            </a:r>
            <a:r>
              <a:rPr lang="de-AT" dirty="0"/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431518" y="1908291"/>
            <a:ext cx="2244525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applicant‘s</a:t>
            </a:r>
            <a:r>
              <a:rPr lang="de-AT" dirty="0"/>
              <a:t> </a:t>
            </a:r>
            <a:r>
              <a:rPr lang="de-AT" dirty="0" err="1"/>
              <a:t>documents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734975" y="4775854"/>
            <a:ext cx="1228898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>
                <a:solidFill>
                  <a:srgbClr val="00B050"/>
                </a:solidFill>
              </a:rPr>
              <a:t>active</a:t>
            </a:r>
            <a:r>
              <a:rPr lang="de-AT" dirty="0"/>
              <a:t>/</a:t>
            </a:r>
            <a:r>
              <a:rPr lang="de-AT" dirty="0" err="1">
                <a:solidFill>
                  <a:srgbClr val="EB505A"/>
                </a:solidFill>
              </a:rPr>
              <a:t>inactive</a:t>
            </a:r>
            <a:endParaRPr lang="de-AT" dirty="0">
              <a:solidFill>
                <a:srgbClr val="EB505A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4591188"/>
            <a:ext cx="1180131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profile</a:t>
            </a:r>
            <a:r>
              <a:rPr lang="de-AT" dirty="0"/>
              <a:t> </a:t>
            </a:r>
            <a:r>
              <a:rPr lang="de-AT" dirty="0" err="1"/>
              <a:t>completness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7410411" y="3771860"/>
            <a:ext cx="1180131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CV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929956" y="4095723"/>
            <a:ext cx="1458467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telephone</a:t>
            </a:r>
            <a:r>
              <a:rPr lang="de-AT" dirty="0"/>
              <a:t>/</a:t>
            </a:r>
            <a:r>
              <a:rPr lang="de-AT" dirty="0" err="1"/>
              <a:t>E-mail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6734470" y="5606651"/>
            <a:ext cx="1635384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actions</a:t>
            </a:r>
            <a:r>
              <a:rPr lang="de-AT" dirty="0"/>
              <a:t> („</a:t>
            </a:r>
            <a:r>
              <a:rPr lang="de-AT" dirty="0" err="1"/>
              <a:t>more</a:t>
            </a:r>
            <a:r>
              <a:rPr lang="de-AT" dirty="0"/>
              <a:t>“)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2051720" y="2202545"/>
            <a:ext cx="0" cy="3623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 bwMode="auto">
          <a:xfrm>
            <a:off x="4716016" y="2205019"/>
            <a:ext cx="0" cy="3623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 flipV="1">
            <a:off x="1307257" y="4259188"/>
            <a:ext cx="0" cy="4638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 flipV="1">
            <a:off x="6763045" y="3520872"/>
            <a:ext cx="0" cy="10512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 bwMode="auto">
          <a:xfrm flipH="1">
            <a:off x="5796136" y="5745150"/>
            <a:ext cx="87809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 bwMode="auto">
          <a:xfrm flipV="1">
            <a:off x="7975426" y="3520058"/>
            <a:ext cx="0" cy="2049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 bwMode="auto">
          <a:xfrm flipV="1">
            <a:off x="7167213" y="3140969"/>
            <a:ext cx="501131" cy="8625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</a:t>
            </a:r>
            <a:r>
              <a:rPr lang="de-AT" dirty="0" err="1"/>
              <a:t>page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149090" y="5013176"/>
            <a:ext cx="8280920" cy="201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 typeface="Arial"/>
              <a:buChar char="•"/>
              <a:tabLst/>
              <a:defRPr lang="de-DE" sz="18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–"/>
              <a:tabLst/>
              <a:defRPr lang="de-DE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•"/>
              <a:tabLst/>
              <a:defRPr lang="de-DE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–"/>
              <a:tabLst/>
              <a:defRPr lang="de-DE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»"/>
              <a:tabLst/>
              <a:defRPr lang="de-AT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Detail </a:t>
            </a:r>
            <a:r>
              <a:rPr lang="de-AT" dirty="0" err="1"/>
              <a:t>page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navigation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fast </a:t>
            </a:r>
            <a:r>
              <a:rPr lang="de-AT" dirty="0" err="1"/>
              <a:t>access</a:t>
            </a:r>
            <a:r>
              <a:rPr lang="de-AT" dirty="0"/>
              <a:t> (</a:t>
            </a:r>
            <a:r>
              <a:rPr lang="de-AT" dirty="0" err="1"/>
              <a:t>order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changed</a:t>
            </a:r>
            <a:r>
              <a:rPr lang="de-AT" dirty="0"/>
              <a:t>)</a:t>
            </a:r>
          </a:p>
          <a:p>
            <a:r>
              <a:rPr lang="de-AT" dirty="0"/>
              <a:t>Data </a:t>
            </a:r>
            <a:r>
              <a:rPr lang="de-AT" dirty="0" err="1"/>
              <a:t>of</a:t>
            </a:r>
            <a:r>
              <a:rPr lang="de-AT" dirty="0"/>
              <a:t> online </a:t>
            </a:r>
            <a:r>
              <a:rPr lang="de-AT" dirty="0" err="1"/>
              <a:t>application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applicant</a:t>
            </a:r>
            <a:r>
              <a:rPr lang="de-AT" dirty="0"/>
              <a:t> =&gt; </a:t>
            </a:r>
            <a:r>
              <a:rPr lang="de-AT" dirty="0" err="1"/>
              <a:t>Beware</a:t>
            </a:r>
            <a:r>
              <a:rPr lang="de-AT" dirty="0"/>
              <a:t>!</a:t>
            </a:r>
          </a:p>
          <a:p>
            <a:r>
              <a:rPr lang="de-AT" dirty="0"/>
              <a:t>These </a:t>
            </a:r>
            <a:r>
              <a:rPr lang="de-AT" dirty="0" err="1"/>
              <a:t>details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searchable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applicants</a:t>
            </a:r>
            <a:r>
              <a:rPr lang="de-AT" dirty="0"/>
              <a:t> </a:t>
            </a:r>
            <a:r>
              <a:rPr lang="de-AT" dirty="0" err="1"/>
              <a:t>search</a:t>
            </a:r>
            <a:endParaRPr lang="de-AT" dirty="0"/>
          </a:p>
          <a:p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23367"/>
          <a:stretch/>
        </p:blipFill>
        <p:spPr>
          <a:xfrm>
            <a:off x="877962" y="1975229"/>
            <a:ext cx="5267871" cy="30550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88224" y="4076622"/>
            <a:ext cx="1098682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applicant‘s</a:t>
            </a:r>
            <a:r>
              <a:rPr lang="de-AT" dirty="0"/>
              <a:t> </a:t>
            </a:r>
            <a:r>
              <a:rPr lang="de-AT" dirty="0" err="1"/>
              <a:t>residence</a:t>
            </a:r>
            <a:endParaRPr lang="de-AT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 flipV="1">
            <a:off x="6026120" y="4302428"/>
            <a:ext cx="453667" cy="8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</a:t>
            </a:r>
            <a:r>
              <a:rPr lang="de-AT" dirty="0" err="1"/>
              <a:t>page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8" y="1849438"/>
            <a:ext cx="7784182" cy="43607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95936" y="2502423"/>
            <a:ext cx="104227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job</a:t>
            </a:r>
            <a:r>
              <a:rPr lang="de-AT" dirty="0"/>
              <a:t> </a:t>
            </a:r>
            <a:r>
              <a:rPr lang="de-AT" dirty="0" err="1"/>
              <a:t>profiles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6190556" y="5593924"/>
            <a:ext cx="2016224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classification</a:t>
            </a:r>
            <a:r>
              <a:rPr lang="de-AT" dirty="0"/>
              <a:t> (not </a:t>
            </a:r>
            <a:r>
              <a:rPr lang="de-AT" dirty="0" err="1"/>
              <a:t>job</a:t>
            </a:r>
            <a:r>
              <a:rPr lang="de-AT" dirty="0"/>
              <a:t> </a:t>
            </a:r>
            <a:r>
              <a:rPr lang="de-AT" dirty="0" err="1"/>
              <a:t>dependent</a:t>
            </a:r>
            <a:r>
              <a:rPr lang="de-AT" dirty="0"/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87521" y="5316925"/>
            <a:ext cx="104227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tags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3275856" y="2610548"/>
            <a:ext cx="61215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 flipH="1">
            <a:off x="5355828" y="5799867"/>
            <a:ext cx="754460" cy="101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 bwMode="auto">
          <a:xfrm flipV="1">
            <a:off x="3514564" y="5478463"/>
            <a:ext cx="614133" cy="95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</a:t>
            </a:r>
            <a:r>
              <a:rPr lang="de-AT" dirty="0" err="1"/>
              <a:t>page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altLang="de-DE" dirty="0" err="1"/>
              <a:t>What</a:t>
            </a:r>
            <a:r>
              <a:rPr lang="de-AT" altLang="de-DE" dirty="0"/>
              <a:t> </a:t>
            </a:r>
            <a:r>
              <a:rPr lang="de-AT" altLang="de-DE" dirty="0" err="1"/>
              <a:t>data</a:t>
            </a:r>
            <a:r>
              <a:rPr lang="de-AT" altLang="de-DE" dirty="0"/>
              <a:t> </a:t>
            </a:r>
            <a:r>
              <a:rPr lang="de-AT" altLang="de-DE" dirty="0" err="1"/>
              <a:t>can</a:t>
            </a:r>
            <a:r>
              <a:rPr lang="de-AT" altLang="de-DE" dirty="0"/>
              <a:t> an </a:t>
            </a:r>
            <a:r>
              <a:rPr lang="de-AT" altLang="de-DE" dirty="0" err="1"/>
              <a:t>applicant</a:t>
            </a:r>
            <a:r>
              <a:rPr lang="de-AT" altLang="de-DE" dirty="0"/>
              <a:t> </a:t>
            </a:r>
            <a:r>
              <a:rPr lang="de-AT" altLang="de-DE" dirty="0" err="1"/>
              <a:t>see</a:t>
            </a:r>
            <a:r>
              <a:rPr lang="de-AT" altLang="de-DE" dirty="0"/>
              <a:t>?</a:t>
            </a:r>
          </a:p>
          <a:p>
            <a:r>
              <a:rPr lang="de-AT" altLang="de-DE" dirty="0"/>
              <a:t>Simple </a:t>
            </a:r>
            <a:r>
              <a:rPr lang="de-AT" altLang="de-DE" dirty="0" err="1"/>
              <a:t>basic</a:t>
            </a:r>
            <a:r>
              <a:rPr lang="de-AT" altLang="de-DE" dirty="0"/>
              <a:t> </a:t>
            </a:r>
            <a:r>
              <a:rPr lang="de-AT" altLang="de-DE" dirty="0" err="1"/>
              <a:t>rule</a:t>
            </a:r>
            <a:r>
              <a:rPr lang="de-AT" altLang="de-DE" dirty="0"/>
              <a:t>: </a:t>
            </a:r>
            <a:r>
              <a:rPr lang="de-AT" altLang="de-DE" b="1" dirty="0" err="1"/>
              <a:t>everything</a:t>
            </a:r>
            <a:r>
              <a:rPr lang="de-AT" altLang="de-DE" dirty="0"/>
              <a:t>, </a:t>
            </a:r>
            <a:r>
              <a:rPr lang="de-AT" altLang="de-DE" dirty="0" err="1"/>
              <a:t>with</a:t>
            </a:r>
            <a:r>
              <a:rPr lang="de-AT" altLang="de-DE" dirty="0"/>
              <a:t> </a:t>
            </a:r>
            <a:r>
              <a:rPr lang="de-AT" altLang="de-DE" dirty="0" err="1"/>
              <a:t>these</a:t>
            </a:r>
            <a:r>
              <a:rPr lang="de-AT" altLang="de-DE" dirty="0"/>
              <a:t> </a:t>
            </a:r>
            <a:r>
              <a:rPr lang="de-AT" altLang="de-DE" dirty="0" err="1"/>
              <a:t>exceptions</a:t>
            </a:r>
            <a:r>
              <a:rPr lang="de-AT" altLang="de-DE" dirty="0"/>
              <a:t>:</a:t>
            </a:r>
          </a:p>
          <a:p>
            <a:pPr lvl="1"/>
            <a:r>
              <a:rPr lang="de-AT" altLang="de-DE" dirty="0" err="1"/>
              <a:t>Classification</a:t>
            </a:r>
            <a:endParaRPr lang="de-AT" altLang="de-DE" dirty="0"/>
          </a:p>
          <a:p>
            <a:pPr lvl="1"/>
            <a:r>
              <a:rPr lang="de-AT" altLang="de-DE" dirty="0" err="1"/>
              <a:t>Customized</a:t>
            </a:r>
            <a:r>
              <a:rPr lang="de-AT" altLang="de-DE" dirty="0"/>
              <a:t> </a:t>
            </a:r>
            <a:r>
              <a:rPr lang="de-AT" altLang="de-DE" dirty="0" err="1"/>
              <a:t>fields</a:t>
            </a:r>
            <a:r>
              <a:rPr lang="de-AT" altLang="de-DE" dirty="0"/>
              <a:t> (</a:t>
            </a:r>
            <a:r>
              <a:rPr lang="de-AT" altLang="de-DE" dirty="0" err="1"/>
              <a:t>except</a:t>
            </a:r>
            <a:r>
              <a:rPr lang="de-AT" altLang="de-DE" dirty="0"/>
              <a:t> </a:t>
            </a:r>
            <a:r>
              <a:rPr lang="de-AT" altLang="de-DE" dirty="0" err="1"/>
              <a:t>for</a:t>
            </a:r>
            <a:r>
              <a:rPr lang="de-AT" altLang="de-DE" dirty="0"/>
              <a:t> </a:t>
            </a:r>
            <a:r>
              <a:rPr lang="de-AT" altLang="de-DE" dirty="0" err="1"/>
              <a:t>questionnaire-fields</a:t>
            </a:r>
            <a:r>
              <a:rPr lang="de-AT" altLang="de-DE" dirty="0"/>
              <a:t>)</a:t>
            </a:r>
          </a:p>
          <a:p>
            <a:pPr lvl="1"/>
            <a:r>
              <a:rPr lang="de-AT" altLang="de-DE" dirty="0"/>
              <a:t>Internal(!) </a:t>
            </a:r>
            <a:r>
              <a:rPr lang="de-AT" altLang="de-DE" dirty="0" err="1"/>
              <a:t>documents</a:t>
            </a:r>
            <a:endParaRPr lang="de-AT" altLang="de-DE" dirty="0"/>
          </a:p>
          <a:p>
            <a:pPr lvl="1"/>
            <a:r>
              <a:rPr lang="de-AT" altLang="de-DE" dirty="0" err="1"/>
              <a:t>Important</a:t>
            </a:r>
            <a:r>
              <a:rPr lang="de-AT" altLang="de-DE" dirty="0"/>
              <a:t> additional </a:t>
            </a:r>
            <a:r>
              <a:rPr lang="de-AT" altLang="de-DE" dirty="0" err="1"/>
              <a:t>information</a:t>
            </a:r>
            <a:r>
              <a:rPr lang="de-AT" altLang="de-DE" dirty="0"/>
              <a:t> (</a:t>
            </a:r>
            <a:r>
              <a:rPr lang="de-AT" altLang="de-DE" dirty="0" err="1"/>
              <a:t>icon</a:t>
            </a:r>
            <a:r>
              <a:rPr lang="de-AT" altLang="de-DE" dirty="0"/>
              <a:t>)</a:t>
            </a:r>
          </a:p>
          <a:p>
            <a:pPr lvl="1"/>
            <a:r>
              <a:rPr lang="de-AT" altLang="de-DE" dirty="0"/>
              <a:t>Tags </a:t>
            </a:r>
            <a:r>
              <a:rPr lang="de-AT" altLang="de-DE" dirty="0" err="1"/>
              <a:t>from</a:t>
            </a:r>
            <a:r>
              <a:rPr lang="de-AT" altLang="de-DE" dirty="0"/>
              <a:t> </a:t>
            </a:r>
            <a:r>
              <a:rPr lang="de-AT" altLang="de-DE" dirty="0" err="1"/>
              <a:t>the</a:t>
            </a:r>
            <a:r>
              <a:rPr lang="de-AT" altLang="de-DE" dirty="0"/>
              <a:t> </a:t>
            </a:r>
            <a:r>
              <a:rPr lang="de-AT" altLang="de-DE" dirty="0" err="1"/>
              <a:t>user</a:t>
            </a:r>
            <a:endParaRPr lang="de-AT" altLang="de-DE" dirty="0"/>
          </a:p>
          <a:p>
            <a:pPr lvl="1"/>
            <a:r>
              <a:rPr lang="de-AT" altLang="de-DE" dirty="0"/>
              <a:t>Interview </a:t>
            </a:r>
            <a:r>
              <a:rPr lang="de-AT" altLang="de-DE" dirty="0" err="1"/>
              <a:t>protocol</a:t>
            </a:r>
            <a:endParaRPr lang="de-AT" altLang="de-DE" dirty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3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History</a:t>
            </a:r>
            <a:r>
              <a:rPr lang="de-AT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0" y="1864140"/>
            <a:ext cx="8570937" cy="382504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7504" y="6155864"/>
            <a:ext cx="100540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color-codes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97290" y="5563398"/>
            <a:ext cx="1005403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time </a:t>
            </a:r>
            <a:r>
              <a:rPr lang="de-AT" dirty="0" err="1"/>
              <a:t>period</a:t>
            </a:r>
            <a:r>
              <a:rPr lang="de-AT" dirty="0"/>
              <a:t> (</a:t>
            </a:r>
            <a:r>
              <a:rPr lang="de-AT" dirty="0" err="1"/>
              <a:t>slider</a:t>
            </a:r>
            <a:r>
              <a:rPr lang="de-AT" dirty="0"/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029128" y="4568877"/>
            <a:ext cx="822246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Filter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4499992" y="2420888"/>
            <a:ext cx="0" cy="30963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 bwMode="auto">
          <a:xfrm flipV="1">
            <a:off x="7440251" y="3501008"/>
            <a:ext cx="0" cy="1008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 flipV="1">
            <a:off x="395536" y="5689186"/>
            <a:ext cx="0" cy="3965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Workspace: </a:t>
            </a:r>
            <a:r>
              <a:rPr lang="de-AT" altLang="de-DE" dirty="0" err="1"/>
              <a:t>working</a:t>
            </a:r>
            <a:r>
              <a:rPr lang="de-AT" altLang="de-DE" dirty="0"/>
              <a:t> </a:t>
            </a:r>
            <a:r>
              <a:rPr lang="de-AT" altLang="de-DE" dirty="0" err="1"/>
              <a:t>with</a:t>
            </a:r>
            <a:r>
              <a:rPr lang="de-AT" altLang="de-DE" dirty="0"/>
              <a:t> </a:t>
            </a:r>
            <a:r>
              <a:rPr lang="de-AT" altLang="de-DE" dirty="0" err="1"/>
              <a:t>applicants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07034"/>
            <a:ext cx="8240713" cy="12323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8973" y="4233244"/>
            <a:ext cx="1087157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name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2843808" y="4234466"/>
            <a:ext cx="1087157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job</a:t>
            </a:r>
            <a:r>
              <a:rPr lang="de-AT" dirty="0"/>
              <a:t> </a:t>
            </a:r>
            <a:r>
              <a:rPr lang="de-AT" dirty="0" err="1"/>
              <a:t>name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5396573" y="4233244"/>
            <a:ext cx="1087157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location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job</a:t>
            </a:r>
            <a:r>
              <a:rPr lang="de-AT" dirty="0"/>
              <a:t> (internal)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98093" y="4233244"/>
            <a:ext cx="1451039" cy="646331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number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applicants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each</a:t>
            </a:r>
            <a:r>
              <a:rPr lang="de-AT" dirty="0"/>
              <a:t> open </a:t>
            </a:r>
            <a:r>
              <a:rPr lang="de-AT" dirty="0" err="1"/>
              <a:t>group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6872054" y="1469524"/>
            <a:ext cx="1451039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visibility</a:t>
            </a:r>
            <a:r>
              <a:rPr lang="de-AT" dirty="0"/>
              <a:t> on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portal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6848741" y="2137470"/>
            <a:ext cx="1451039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visibility</a:t>
            </a:r>
            <a:r>
              <a:rPr lang="de-AT" dirty="0"/>
              <a:t> on </a:t>
            </a:r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portal</a:t>
            </a:r>
            <a:endParaRPr lang="de-AT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V="1">
            <a:off x="898525" y="3739355"/>
            <a:ext cx="0" cy="4176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 bwMode="auto">
          <a:xfrm flipV="1">
            <a:off x="3419872" y="3739355"/>
            <a:ext cx="0" cy="4176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 flipV="1">
            <a:off x="5940152" y="3739355"/>
            <a:ext cx="0" cy="4176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 bwMode="auto">
          <a:xfrm flipV="1">
            <a:off x="7740352" y="3739355"/>
            <a:ext cx="0" cy="4176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winkelte Verbindung 40"/>
          <p:cNvCxnSpPr/>
          <p:nvPr/>
        </p:nvCxnSpPr>
        <p:spPr bwMode="auto">
          <a:xfrm rot="16200000" flipH="1">
            <a:off x="7677702" y="2363000"/>
            <a:ext cx="1584628" cy="259339"/>
          </a:xfrm>
          <a:prstGeom prst="bentConnector3">
            <a:avLst>
              <a:gd name="adj1" fmla="val 711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winkelte Verbindung 40"/>
          <p:cNvCxnSpPr/>
          <p:nvPr/>
        </p:nvCxnSpPr>
        <p:spPr bwMode="auto">
          <a:xfrm rot="16200000" flipH="1">
            <a:off x="8137952" y="2410532"/>
            <a:ext cx="474957" cy="116795"/>
          </a:xfrm>
          <a:prstGeom prst="bentConnector3">
            <a:avLst>
              <a:gd name="adj1" fmla="val 1869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1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Workspace: </a:t>
            </a:r>
            <a:r>
              <a:rPr lang="de-AT" altLang="de-DE" dirty="0" err="1"/>
              <a:t>working</a:t>
            </a:r>
            <a:r>
              <a:rPr lang="de-AT" altLang="de-DE" dirty="0"/>
              <a:t> </a:t>
            </a:r>
            <a:r>
              <a:rPr lang="de-AT" altLang="de-DE" dirty="0" err="1"/>
              <a:t>with</a:t>
            </a:r>
            <a:r>
              <a:rPr lang="de-AT" altLang="de-DE" dirty="0"/>
              <a:t> </a:t>
            </a:r>
            <a:r>
              <a:rPr lang="de-AT" altLang="de-DE" dirty="0" err="1"/>
              <a:t>applicants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3025" y="2048944"/>
            <a:ext cx="750526" cy="253916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Workflow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03147" y="4063474"/>
            <a:ext cx="1074332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</a:t>
            </a:r>
            <a:r>
              <a:rPr lang="de-AT" dirty="0" err="1"/>
              <a:t>page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558341" y="4370441"/>
            <a:ext cx="1348446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latest</a:t>
            </a:r>
            <a:endParaRPr lang="de-AT" dirty="0"/>
          </a:p>
          <a:p>
            <a:r>
              <a:rPr lang="de-AT" dirty="0"/>
              <a:t>WF-</a:t>
            </a:r>
            <a:r>
              <a:rPr lang="de-AT" dirty="0" err="1"/>
              <a:t>Activity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3906787" y="2031992"/>
            <a:ext cx="1196160" cy="253916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group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913394" y="2078159"/>
            <a:ext cx="1319170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sz="1050" dirty="0"/>
              <a:t>„</a:t>
            </a:r>
            <a:r>
              <a:rPr lang="de-AT" sz="1050" dirty="0" err="1"/>
              <a:t>applicant</a:t>
            </a:r>
            <a:r>
              <a:rPr lang="de-AT" sz="1050" dirty="0"/>
              <a:t> </a:t>
            </a:r>
            <a:r>
              <a:rPr lang="de-AT" sz="1050" dirty="0" err="1"/>
              <a:t>for</a:t>
            </a:r>
            <a:r>
              <a:rPr lang="de-AT" sz="1050" dirty="0"/>
              <a:t> </a:t>
            </a:r>
            <a:r>
              <a:rPr lang="de-AT" sz="1050" dirty="0" err="1"/>
              <a:t>job</a:t>
            </a:r>
            <a:r>
              <a:rPr lang="de-AT" sz="1050" dirty="0"/>
              <a:t>“</a:t>
            </a:r>
          </a:p>
          <a:p>
            <a:r>
              <a:rPr lang="de-AT" sz="1050" dirty="0"/>
              <a:t>- </a:t>
            </a:r>
            <a:r>
              <a:rPr lang="de-AT" sz="1050" dirty="0" err="1"/>
              <a:t>rating</a:t>
            </a:r>
            <a:endParaRPr lang="de-AT" sz="1050" dirty="0"/>
          </a:p>
        </p:txBody>
      </p:sp>
      <p:sp>
        <p:nvSpPr>
          <p:cNvPr id="12" name="Textfeld 11"/>
          <p:cNvSpPr txBox="1"/>
          <p:nvPr/>
        </p:nvSpPr>
        <p:spPr>
          <a:xfrm>
            <a:off x="3707904" y="4059864"/>
            <a:ext cx="1220277" cy="253916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Current</a:t>
            </a:r>
            <a:r>
              <a:rPr lang="de-AT" dirty="0"/>
              <a:t> </a:t>
            </a:r>
            <a:r>
              <a:rPr lang="de-AT" dirty="0" err="1"/>
              <a:t>status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7817603" y="3993556"/>
            <a:ext cx="921733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documents</a:t>
            </a:r>
            <a:endParaRPr lang="de-AT" dirty="0"/>
          </a:p>
          <a:p>
            <a:r>
              <a:rPr lang="de-AT" dirty="0"/>
              <a:t>(incl. CV)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752955" y="3997734"/>
            <a:ext cx="995785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Applicant‘s</a:t>
            </a:r>
            <a:r>
              <a:rPr lang="de-AT" dirty="0"/>
              <a:t> </a:t>
            </a:r>
            <a:r>
              <a:rPr lang="de-AT" dirty="0" err="1"/>
              <a:t>history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46940"/>
            <a:ext cx="8199784" cy="1414463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 bwMode="auto">
          <a:xfrm flipV="1">
            <a:off x="2954944" y="3555808"/>
            <a:ext cx="0" cy="7579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 flipV="1">
            <a:off x="1835696" y="3356992"/>
            <a:ext cx="0" cy="7028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 flipV="1">
            <a:off x="7452320" y="3555808"/>
            <a:ext cx="0" cy="4055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 bwMode="auto">
          <a:xfrm flipV="1">
            <a:off x="8263533" y="3555808"/>
            <a:ext cx="0" cy="4055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 flipV="1">
            <a:off x="3779912" y="3555808"/>
            <a:ext cx="0" cy="4055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 bwMode="auto">
          <a:xfrm>
            <a:off x="1259632" y="2350816"/>
            <a:ext cx="0" cy="5021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 bwMode="auto">
          <a:xfrm>
            <a:off x="2655035" y="2546940"/>
            <a:ext cx="288032" cy="7380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 bwMode="auto">
          <a:xfrm flipH="1">
            <a:off x="3786014" y="2350816"/>
            <a:ext cx="738975" cy="6719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Workspace: </a:t>
            </a:r>
            <a:r>
              <a:rPr lang="de-AT" altLang="de-DE" dirty="0" err="1"/>
              <a:t>working</a:t>
            </a:r>
            <a:r>
              <a:rPr lang="de-AT" altLang="de-DE" dirty="0"/>
              <a:t> </a:t>
            </a:r>
            <a:r>
              <a:rPr lang="de-AT" altLang="de-DE" dirty="0" err="1"/>
              <a:t>with</a:t>
            </a:r>
            <a:r>
              <a:rPr lang="de-AT" altLang="de-DE" dirty="0"/>
              <a:t> </a:t>
            </a:r>
            <a:r>
              <a:rPr lang="de-AT" altLang="de-DE" dirty="0" err="1"/>
              <a:t>applicants</a:t>
            </a:r>
            <a:r>
              <a:rPr lang="de-AT" altLang="de-DE" dirty="0"/>
              <a:t> – </a:t>
            </a:r>
            <a:r>
              <a:rPr lang="de-AT" altLang="de-DE" dirty="0" err="1"/>
              <a:t>workflow</a:t>
            </a:r>
            <a:r>
              <a:rPr lang="de-AT" altLang="de-DE" dirty="0"/>
              <a:t>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8525" y="2098675"/>
            <a:ext cx="4969619" cy="3140075"/>
          </a:xfrm>
        </p:spPr>
        <p:txBody>
          <a:bodyPr/>
          <a:lstStyle/>
          <a:p>
            <a:pPr>
              <a:defRPr/>
            </a:pPr>
            <a:r>
              <a:rPr lang="de-AT" dirty="0"/>
              <a:t>Select an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clicking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checkbox</a:t>
            </a:r>
            <a:r>
              <a:rPr lang="de-AT" dirty="0"/>
              <a:t> </a:t>
            </a:r>
            <a:r>
              <a:rPr lang="de-AT" dirty="0" err="1"/>
              <a:t>next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applicant‘s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 -&gt; </a:t>
            </a:r>
            <a:r>
              <a:rPr lang="de-AT" dirty="0" err="1"/>
              <a:t>choose</a:t>
            </a:r>
            <a:r>
              <a:rPr lang="de-AT" dirty="0"/>
              <a:t> </a:t>
            </a:r>
            <a:r>
              <a:rPr lang="de-AT" dirty="0" err="1"/>
              <a:t>action</a:t>
            </a:r>
            <a:endParaRPr lang="de-AT" dirty="0"/>
          </a:p>
          <a:p>
            <a:pPr>
              <a:defRPr/>
            </a:pPr>
            <a:r>
              <a:rPr lang="de-AT" dirty="0"/>
              <a:t>Also </a:t>
            </a:r>
            <a:r>
              <a:rPr lang="de-AT" dirty="0" err="1"/>
              <a:t>works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than</a:t>
            </a:r>
            <a:r>
              <a:rPr lang="de-AT" dirty="0"/>
              <a:t> </a:t>
            </a:r>
            <a:r>
              <a:rPr lang="de-AT" dirty="0" err="1"/>
              <a:t>one</a:t>
            </a:r>
            <a:r>
              <a:rPr lang="de-AT" dirty="0"/>
              <a:t> </a:t>
            </a:r>
            <a:r>
              <a:rPr lang="de-AT" dirty="0" err="1"/>
              <a:t>applicant</a:t>
            </a:r>
            <a:r>
              <a:rPr lang="de-AT" dirty="0"/>
              <a:t> (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workflow</a:t>
            </a:r>
            <a:r>
              <a:rPr lang="de-AT" dirty="0"/>
              <a:t> </a:t>
            </a:r>
            <a:r>
              <a:rPr lang="de-AT" dirty="0" err="1"/>
              <a:t>status</a:t>
            </a:r>
            <a:r>
              <a:rPr lang="de-AT" dirty="0"/>
              <a:t> </a:t>
            </a:r>
            <a:r>
              <a:rPr lang="de-AT" dirty="0" err="1"/>
              <a:t>allows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)</a:t>
            </a:r>
          </a:p>
          <a:p>
            <a:pPr>
              <a:defRPr/>
            </a:pPr>
            <a:r>
              <a:rPr lang="de-AT" dirty="0" err="1"/>
              <a:t>Scheme</a:t>
            </a:r>
            <a:r>
              <a:rPr lang="de-AT" dirty="0"/>
              <a:t>:</a:t>
            </a:r>
          </a:p>
          <a:p>
            <a:endParaRPr lang="de-AT" dirty="0"/>
          </a:p>
          <a:p>
            <a:endParaRPr lang="de-AT" dirty="0"/>
          </a:p>
          <a:p>
            <a:pPr>
              <a:spcBef>
                <a:spcPts val="1200"/>
              </a:spcBef>
              <a:defRPr/>
            </a:pPr>
            <a:r>
              <a:rPr lang="de-AT" dirty="0"/>
              <a:t>An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might</a:t>
            </a:r>
            <a:r>
              <a:rPr lang="de-AT" dirty="0"/>
              <a:t> </a:t>
            </a:r>
            <a:r>
              <a:rPr lang="de-AT" dirty="0" err="1"/>
              <a:t>switch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</a:t>
            </a:r>
            <a:r>
              <a:rPr lang="de-AT" dirty="0" err="1"/>
              <a:t>activity</a:t>
            </a:r>
            <a:r>
              <a:rPr lang="de-AT" dirty="0"/>
              <a:t> </a:t>
            </a:r>
            <a:r>
              <a:rPr lang="de-AT" dirty="0" err="1"/>
              <a:t>groups</a:t>
            </a:r>
            <a:r>
              <a:rPr lang="de-AT" dirty="0"/>
              <a:t>      (4 </a:t>
            </a:r>
            <a:r>
              <a:rPr lang="de-AT" dirty="0" err="1"/>
              <a:t>groups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active</a:t>
            </a:r>
            <a:r>
              <a:rPr lang="de-AT" dirty="0"/>
              <a:t> </a:t>
            </a:r>
            <a:r>
              <a:rPr lang="de-AT" dirty="0" err="1"/>
              <a:t>applicants</a:t>
            </a:r>
            <a:r>
              <a:rPr lang="de-AT" dirty="0"/>
              <a:t> + </a:t>
            </a:r>
            <a:r>
              <a:rPr lang="de-AT" dirty="0" err="1"/>
              <a:t>rejected</a:t>
            </a:r>
            <a:r>
              <a:rPr lang="de-AT" dirty="0"/>
              <a:t> </a:t>
            </a:r>
            <a:r>
              <a:rPr lang="de-AT" dirty="0" err="1"/>
              <a:t>applicants</a:t>
            </a:r>
            <a:r>
              <a:rPr lang="de-AT" dirty="0"/>
              <a:t> + </a:t>
            </a:r>
            <a:r>
              <a:rPr lang="de-AT" dirty="0" err="1"/>
              <a:t>hired</a:t>
            </a:r>
            <a:r>
              <a:rPr lang="de-AT" dirty="0"/>
              <a:t> </a:t>
            </a:r>
            <a:r>
              <a:rPr lang="de-AT" dirty="0" err="1"/>
              <a:t>applicants</a:t>
            </a:r>
            <a:r>
              <a:rPr lang="de-AT" dirty="0"/>
              <a:t>)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8" name="Parallelogramm 7"/>
          <p:cNvSpPr/>
          <p:nvPr/>
        </p:nvSpPr>
        <p:spPr bwMode="auto">
          <a:xfrm>
            <a:off x="2195736" y="3573016"/>
            <a:ext cx="1368152" cy="605793"/>
          </a:xfrm>
          <a:prstGeom prst="parallelogram">
            <a:avLst/>
          </a:prstGeom>
          <a:solidFill>
            <a:srgbClr val="EBEB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rmeGeometricSans3 Regular" pitchFamily="34" charset="0"/>
                <a:ea typeface="ＭＳ Ｐゴシック" pitchFamily="1" charset="-128"/>
              </a:rPr>
              <a:t>Status</a:t>
            </a:r>
          </a:p>
        </p:txBody>
      </p:sp>
      <p:sp>
        <p:nvSpPr>
          <p:cNvPr id="9" name="Parallelogramm 8"/>
          <p:cNvSpPr/>
          <p:nvPr/>
        </p:nvSpPr>
        <p:spPr bwMode="auto">
          <a:xfrm>
            <a:off x="4834003" y="3573016"/>
            <a:ext cx="1250165" cy="571504"/>
          </a:xfrm>
          <a:prstGeom prst="parallelogram">
            <a:avLst/>
          </a:prstGeom>
          <a:solidFill>
            <a:srgbClr val="EBEB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rmeGeometricSans3 Regular" pitchFamily="34" charset="0"/>
                <a:ea typeface="ＭＳ Ｐゴシック" pitchFamily="1" charset="-128"/>
              </a:rPr>
              <a:t>Status</a:t>
            </a:r>
          </a:p>
        </p:txBody>
      </p:sp>
      <p:sp>
        <p:nvSpPr>
          <p:cNvPr id="10" name="Nach oben gekrümmter Pfeil 9"/>
          <p:cNvSpPr/>
          <p:nvPr/>
        </p:nvSpPr>
        <p:spPr bwMode="auto">
          <a:xfrm>
            <a:off x="2715107" y="4178809"/>
            <a:ext cx="2937013" cy="521329"/>
          </a:xfrm>
          <a:prstGeom prst="curvedUpArrow">
            <a:avLst>
              <a:gd name="adj1" fmla="val 25000"/>
              <a:gd name="adj2" fmla="val 50000"/>
              <a:gd name="adj3" fmla="val 30951"/>
            </a:avLst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36017" y="4434826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400" dirty="0">
                <a:solidFill>
                  <a:srgbClr val="C00000"/>
                </a:solidFill>
                <a:latin typeface="HurmeGeometricSans3 Regular" pitchFamily="34" charset="0"/>
              </a:rPr>
              <a:t>Action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098675"/>
            <a:ext cx="2628900" cy="32194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hteck 5"/>
          <p:cNvSpPr/>
          <p:nvPr/>
        </p:nvSpPr>
        <p:spPr bwMode="auto">
          <a:xfrm>
            <a:off x="6213530" y="3573016"/>
            <a:ext cx="329890" cy="18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58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eRecruiter </a:t>
            </a:r>
            <a:r>
              <a:rPr lang="de-AT" altLang="de-DE" dirty="0" err="1"/>
              <a:t>structure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sp>
        <p:nvSpPr>
          <p:cNvPr id="16" name="Ellipse 6"/>
          <p:cNvSpPr>
            <a:spLocks noChangeArrowheads="1"/>
          </p:cNvSpPr>
          <p:nvPr/>
        </p:nvSpPr>
        <p:spPr bwMode="auto">
          <a:xfrm>
            <a:off x="2794249" y="2133600"/>
            <a:ext cx="2160587" cy="2159000"/>
          </a:xfrm>
          <a:prstGeom prst="ellipse">
            <a:avLst/>
          </a:prstGeom>
          <a:solidFill>
            <a:srgbClr val="19BF9B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 err="1">
                <a:solidFill>
                  <a:schemeClr val="bg1"/>
                </a:solidFill>
                <a:latin typeface="HurmeGeometricSans3 Regular" pitchFamily="34" charset="0"/>
              </a:rPr>
              <a:t>Applicants</a:t>
            </a:r>
            <a:endParaRPr lang="de-AT" altLang="de-DE" sz="2400" dirty="0">
              <a:solidFill>
                <a:schemeClr val="bg1"/>
              </a:solidFill>
              <a:latin typeface="HurmeGeometricSans3 Regular" pitchFamily="34" charset="0"/>
            </a:endParaRPr>
          </a:p>
        </p:txBody>
      </p:sp>
      <p:sp>
        <p:nvSpPr>
          <p:cNvPr id="19" name="Ellipse 7"/>
          <p:cNvSpPr>
            <a:spLocks noChangeArrowheads="1"/>
          </p:cNvSpPr>
          <p:nvPr/>
        </p:nvSpPr>
        <p:spPr bwMode="auto">
          <a:xfrm>
            <a:off x="1929855" y="3508375"/>
            <a:ext cx="2160587" cy="2152650"/>
          </a:xfrm>
          <a:prstGeom prst="ellipse">
            <a:avLst/>
          </a:prstGeom>
          <a:solidFill>
            <a:srgbClr val="19BF9B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>
                <a:solidFill>
                  <a:schemeClr val="bg1"/>
                </a:solidFill>
                <a:latin typeface="HurmeGeometricSans3 Regular" pitchFamily="34" charset="0"/>
              </a:rPr>
              <a:t>Jobs</a:t>
            </a:r>
            <a:endParaRPr lang="de-AT" altLang="de-DE" sz="2400" dirty="0">
              <a:solidFill>
                <a:schemeClr val="bg1"/>
              </a:solidFill>
              <a:latin typeface="HurmeGeometricSans3 Regular" pitchFamily="34" charset="0"/>
            </a:endParaRPr>
          </a:p>
        </p:txBody>
      </p:sp>
      <p:sp>
        <p:nvSpPr>
          <p:cNvPr id="20" name="Ellipse 5"/>
          <p:cNvSpPr>
            <a:spLocks noChangeArrowheads="1"/>
          </p:cNvSpPr>
          <p:nvPr/>
        </p:nvSpPr>
        <p:spPr bwMode="auto">
          <a:xfrm>
            <a:off x="1067049" y="2133600"/>
            <a:ext cx="2160587" cy="2159000"/>
          </a:xfrm>
          <a:prstGeom prst="ellipse">
            <a:avLst/>
          </a:prstGeom>
          <a:solidFill>
            <a:srgbClr val="19BF9B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>
                <a:solidFill>
                  <a:schemeClr val="bg1"/>
                </a:solidFill>
              </a:rPr>
              <a:t>Accounts</a:t>
            </a:r>
            <a:endParaRPr lang="de-AT" altLang="de-DE" sz="2400" dirty="0">
              <a:solidFill>
                <a:schemeClr val="bg1"/>
              </a:solidFill>
              <a:latin typeface="HurmeGeometricSans3 Regular" pitchFamily="34" charset="0"/>
            </a:endParaRPr>
          </a:p>
        </p:txBody>
      </p:sp>
      <p:sp>
        <p:nvSpPr>
          <p:cNvPr id="23" name="Rechteck 8"/>
          <p:cNvSpPr>
            <a:spLocks noChangeArrowheads="1"/>
          </p:cNvSpPr>
          <p:nvPr/>
        </p:nvSpPr>
        <p:spPr bwMode="auto">
          <a:xfrm>
            <a:off x="5291757" y="2133600"/>
            <a:ext cx="144463" cy="3527425"/>
          </a:xfrm>
          <a:prstGeom prst="rect">
            <a:avLst/>
          </a:prstGeom>
          <a:solidFill>
            <a:srgbClr val="373C4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AT" altLang="de-DE" sz="2400">
              <a:solidFill>
                <a:schemeClr val="tx1"/>
              </a:solidFill>
            </a:endParaRPr>
          </a:p>
        </p:txBody>
      </p:sp>
      <p:sp>
        <p:nvSpPr>
          <p:cNvPr id="24" name="Rechteck 9"/>
          <p:cNvSpPr>
            <a:spLocks noChangeArrowheads="1"/>
          </p:cNvSpPr>
          <p:nvPr/>
        </p:nvSpPr>
        <p:spPr bwMode="auto">
          <a:xfrm>
            <a:off x="5724079" y="2562225"/>
            <a:ext cx="2447925" cy="647700"/>
          </a:xfrm>
          <a:prstGeom prst="rect">
            <a:avLst/>
          </a:prstGeom>
          <a:solidFill>
            <a:srgbClr val="EBEBEB"/>
          </a:solidFill>
          <a:ln w="9525" algn="ctr">
            <a:solidFill>
              <a:srgbClr val="32323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 err="1">
                <a:latin typeface="HurmeGeometricSans3 Regular" pitchFamily="34" charset="0"/>
              </a:rPr>
              <a:t>account</a:t>
            </a:r>
            <a:r>
              <a:rPr lang="de-AT" altLang="de-DE" sz="2000" dirty="0">
                <a:latin typeface="HurmeGeometricSans3 Regular" pitchFamily="34" charset="0"/>
              </a:rPr>
              <a:t> </a:t>
            </a:r>
            <a:r>
              <a:rPr lang="de-AT" altLang="de-DE" sz="2000" dirty="0" err="1">
                <a:latin typeface="HurmeGeometricSans3 Regular" pitchFamily="34" charset="0"/>
              </a:rPr>
              <a:t>portal</a:t>
            </a:r>
            <a:endParaRPr lang="de-AT" altLang="de-DE" sz="2000" dirty="0">
              <a:latin typeface="HurmeGeometricSans3 Regular" pitchFamily="34" charset="0"/>
            </a:endParaRPr>
          </a:p>
        </p:txBody>
      </p:sp>
      <p:sp>
        <p:nvSpPr>
          <p:cNvPr id="25" name="Rechteck 11"/>
          <p:cNvSpPr>
            <a:spLocks noChangeArrowheads="1"/>
          </p:cNvSpPr>
          <p:nvPr/>
        </p:nvSpPr>
        <p:spPr bwMode="auto">
          <a:xfrm>
            <a:off x="5724079" y="3753072"/>
            <a:ext cx="2447925" cy="648000"/>
          </a:xfrm>
          <a:prstGeom prst="rect">
            <a:avLst/>
          </a:prstGeom>
          <a:solidFill>
            <a:srgbClr val="EBEBEB"/>
          </a:solidFill>
          <a:ln w="9525" algn="ctr">
            <a:solidFill>
              <a:srgbClr val="32323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 err="1">
                <a:latin typeface="HurmeGeometricSans3 Regular" pitchFamily="34" charset="0"/>
              </a:rPr>
              <a:t>applicant</a:t>
            </a:r>
            <a:r>
              <a:rPr lang="de-AT" altLang="de-DE" sz="2000" dirty="0">
                <a:latin typeface="HurmeGeometricSans3 Regular" pitchFamily="34" charset="0"/>
              </a:rPr>
              <a:t> </a:t>
            </a:r>
            <a:r>
              <a:rPr lang="de-AT" altLang="de-DE" sz="2000" dirty="0" err="1">
                <a:latin typeface="HurmeGeometricSans3 Regular" pitchFamily="34" charset="0"/>
              </a:rPr>
              <a:t>portal</a:t>
            </a:r>
            <a:endParaRPr lang="de-AT" altLang="de-DE" sz="2000" dirty="0">
              <a:latin typeface="HurmeGeometricSans3 Regular" pitchFamily="34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5075857" y="2886075"/>
            <a:ext cx="576263" cy="0"/>
          </a:xfrm>
          <a:prstGeom prst="straightConnector1">
            <a:avLst/>
          </a:prstGeom>
          <a:ln w="9525">
            <a:solidFill>
              <a:srgbClr val="323232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 bwMode="auto">
          <a:xfrm flipV="1">
            <a:off x="1114674" y="3644900"/>
            <a:ext cx="1895475" cy="1284288"/>
          </a:xfrm>
          <a:prstGeom prst="straightConnector1">
            <a:avLst/>
          </a:prstGeom>
          <a:ln w="9525">
            <a:solidFill>
              <a:srgbClr val="323232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hteck 21"/>
          <p:cNvSpPr>
            <a:spLocks noChangeArrowheads="1"/>
          </p:cNvSpPr>
          <p:nvPr/>
        </p:nvSpPr>
        <p:spPr bwMode="auto">
          <a:xfrm>
            <a:off x="395536" y="4941888"/>
            <a:ext cx="1439863" cy="371475"/>
          </a:xfrm>
          <a:prstGeom prst="rect">
            <a:avLst/>
          </a:prstGeom>
          <a:solidFill>
            <a:srgbClr val="19BF9B"/>
          </a:solidFill>
          <a:ln w="12700" algn="ctr">
            <a:solidFill>
              <a:srgbClr val="EBEBEB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dirty="0">
                <a:solidFill>
                  <a:schemeClr val="bg1"/>
                </a:solidFill>
                <a:latin typeface="HurmeGeometricSans3 Regular" pitchFamily="34" charset="0"/>
              </a:rPr>
              <a:t>Workspace</a:t>
            </a:r>
          </a:p>
        </p:txBody>
      </p:sp>
      <p:sp>
        <p:nvSpPr>
          <p:cNvPr id="30" name="Ellipse 2"/>
          <p:cNvSpPr>
            <a:spLocks noChangeArrowheads="1"/>
          </p:cNvSpPr>
          <p:nvPr/>
        </p:nvSpPr>
        <p:spPr bwMode="auto">
          <a:xfrm>
            <a:off x="1067049" y="2133600"/>
            <a:ext cx="2160587" cy="2154238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AT" altLang="de-DE" sz="2400">
              <a:solidFill>
                <a:schemeClr val="tx1"/>
              </a:solidFill>
            </a:endParaRPr>
          </a:p>
        </p:txBody>
      </p:sp>
      <p:sp>
        <p:nvSpPr>
          <p:cNvPr id="31" name="Ellipse 14"/>
          <p:cNvSpPr>
            <a:spLocks noChangeArrowheads="1"/>
          </p:cNvSpPr>
          <p:nvPr/>
        </p:nvSpPr>
        <p:spPr bwMode="auto">
          <a:xfrm>
            <a:off x="2794249" y="2133600"/>
            <a:ext cx="2160587" cy="215265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AT" altLang="de-DE" sz="2400">
              <a:solidFill>
                <a:schemeClr val="tx1"/>
              </a:solidFill>
            </a:endParaRPr>
          </a:p>
        </p:txBody>
      </p:sp>
      <p:sp>
        <p:nvSpPr>
          <p:cNvPr id="32" name="Ellipse 15"/>
          <p:cNvSpPr>
            <a:spLocks noChangeArrowheads="1"/>
          </p:cNvSpPr>
          <p:nvPr/>
        </p:nvSpPr>
        <p:spPr bwMode="auto">
          <a:xfrm>
            <a:off x="1929855" y="3506788"/>
            <a:ext cx="2160587" cy="2154237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AT" altLang="de-DE" sz="2400">
              <a:solidFill>
                <a:schemeClr val="tx1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5075857" y="4077072"/>
            <a:ext cx="576263" cy="0"/>
          </a:xfrm>
          <a:prstGeom prst="straightConnector1">
            <a:avLst/>
          </a:prstGeom>
          <a:ln w="9525">
            <a:solidFill>
              <a:srgbClr val="323232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hteck 11">
            <a:extLst>
              <a:ext uri="{FF2B5EF4-FFF2-40B4-BE49-F238E27FC236}">
                <a16:creationId xmlns:a16="http://schemas.microsoft.com/office/drawing/2014/main" id="{08EDDCC1-DBC5-4768-B047-4AAA826D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079" y="4803625"/>
            <a:ext cx="2447925" cy="648000"/>
          </a:xfrm>
          <a:prstGeom prst="rect">
            <a:avLst/>
          </a:prstGeom>
          <a:solidFill>
            <a:srgbClr val="EBEBEB"/>
          </a:solidFill>
          <a:ln w="9525" algn="ctr">
            <a:solidFill>
              <a:srgbClr val="32323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 err="1">
                <a:latin typeface="HurmeGeometricSans3 Regular" pitchFamily="34" charset="0"/>
              </a:rPr>
              <a:t>recruiting</a:t>
            </a:r>
            <a:r>
              <a:rPr lang="de-AT" altLang="de-DE" sz="2000" dirty="0">
                <a:latin typeface="HurmeGeometricSans3 Regular" pitchFamily="34" charset="0"/>
              </a:rPr>
              <a:t> </a:t>
            </a:r>
            <a:r>
              <a:rPr lang="de-AT" altLang="de-DE" sz="2000" dirty="0" err="1">
                <a:latin typeface="HurmeGeometricSans3 Regular" pitchFamily="34" charset="0"/>
              </a:rPr>
              <a:t>agency</a:t>
            </a:r>
            <a:r>
              <a:rPr lang="de-AT" altLang="de-DE" sz="2000" dirty="0">
                <a:latin typeface="HurmeGeometricSans3 Regular" pitchFamily="34" charset="0"/>
              </a:rPr>
              <a:t> </a:t>
            </a:r>
            <a:r>
              <a:rPr lang="de-AT" altLang="de-DE" sz="2000" dirty="0" err="1">
                <a:latin typeface="HurmeGeometricSans3 Regular" pitchFamily="34" charset="0"/>
              </a:rPr>
              <a:t>portal</a:t>
            </a:r>
            <a:endParaRPr lang="de-AT" altLang="de-DE" sz="2000" dirty="0">
              <a:latin typeface="HurmeGeometricSans3 Regular" pitchFamily="34" charset="0"/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63A085A-83F5-482A-830B-AF92D8AF0AD0}"/>
              </a:ext>
            </a:extLst>
          </p:cNvPr>
          <p:cNvCxnSpPr/>
          <p:nvPr/>
        </p:nvCxnSpPr>
        <p:spPr bwMode="auto">
          <a:xfrm>
            <a:off x="5075856" y="5127625"/>
            <a:ext cx="576263" cy="0"/>
          </a:xfrm>
          <a:prstGeom prst="straightConnector1">
            <a:avLst/>
          </a:prstGeom>
          <a:ln w="9525">
            <a:solidFill>
              <a:srgbClr val="323232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9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Workspace: </a:t>
            </a:r>
            <a:r>
              <a:rPr lang="de-AT" altLang="de-DE" dirty="0" err="1"/>
              <a:t>working</a:t>
            </a:r>
            <a:r>
              <a:rPr lang="de-AT" altLang="de-DE" dirty="0"/>
              <a:t> </a:t>
            </a:r>
            <a:r>
              <a:rPr lang="de-AT" altLang="de-DE" dirty="0" err="1"/>
              <a:t>with</a:t>
            </a:r>
            <a:r>
              <a:rPr lang="de-AT" altLang="de-DE" dirty="0"/>
              <a:t> </a:t>
            </a:r>
            <a:r>
              <a:rPr lang="de-AT" altLang="de-DE" dirty="0" err="1"/>
              <a:t>applicants</a:t>
            </a:r>
            <a:r>
              <a:rPr lang="de-AT" altLang="de-DE" dirty="0"/>
              <a:t> – </a:t>
            </a:r>
            <a:r>
              <a:rPr lang="de-AT" altLang="de-DE" dirty="0" err="1"/>
              <a:t>communication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28" y="1939925"/>
            <a:ext cx="5552381" cy="44227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3448" y="3420454"/>
            <a:ext cx="694706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subject</a:t>
            </a:r>
            <a:endParaRPr lang="de-AT" sz="1200" dirty="0">
              <a:latin typeface="HurmeGeometricSans3 Regular" pitchFamily="34" charset="0"/>
              <a:ea typeface="ＭＳ Ｐゴシック" pitchFamily="1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3448" y="4167498"/>
            <a:ext cx="1042098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time </a:t>
            </a:r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delay</a:t>
            </a:r>
            <a:endParaRPr lang="de-AT" sz="1200" dirty="0">
              <a:latin typeface="HurmeGeometricSans3 Regular" pitchFamily="34" charset="0"/>
              <a:ea typeface="ＭＳ Ｐゴシック" pitchFamily="1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5265099"/>
            <a:ext cx="1080000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signature</a:t>
            </a:r>
            <a:endParaRPr lang="de-AT" sz="1200" dirty="0">
              <a:latin typeface="HurmeGeometricSans3 Regular" pitchFamily="34" charset="0"/>
              <a:ea typeface="ＭＳ Ｐゴシック" pitchFamily="1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46859" y="3374132"/>
            <a:ext cx="2018634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all </a:t>
            </a:r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templates</a:t>
            </a:r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/</a:t>
            </a:r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only</a:t>
            </a:r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 </a:t>
            </a:r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suitable</a:t>
            </a:r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 </a:t>
            </a:r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templates</a:t>
            </a:r>
            <a:endParaRPr lang="de-AT" sz="1200" dirty="0">
              <a:latin typeface="HurmeGeometricSans3 Regular" pitchFamily="34" charset="0"/>
              <a:ea typeface="ＭＳ Ｐゴシック" pitchFamily="1" charset="-128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2843808" y="3049468"/>
            <a:ext cx="0" cy="3075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 flipV="1">
            <a:off x="6353150" y="3039943"/>
            <a:ext cx="0" cy="3075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 bwMode="auto">
          <a:xfrm>
            <a:off x="3027338" y="4497311"/>
            <a:ext cx="7159" cy="356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 bwMode="auto">
          <a:xfrm flipV="1">
            <a:off x="1410427" y="5447244"/>
            <a:ext cx="397011" cy="34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664649" y="4988100"/>
            <a:ext cx="1152128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attachments</a:t>
            </a:r>
            <a:endParaRPr lang="de-AT" sz="1200" dirty="0">
              <a:latin typeface="HurmeGeometricSans3 Regular" pitchFamily="34" charset="0"/>
              <a:ea typeface="ＭＳ Ｐゴシック" pitchFamily="1" charset="-128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>
            <a:off x="7345810" y="5157192"/>
            <a:ext cx="25052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Workspace: </a:t>
            </a:r>
            <a:r>
              <a:rPr lang="de-AT" altLang="de-DE" dirty="0" err="1"/>
              <a:t>working</a:t>
            </a:r>
            <a:r>
              <a:rPr lang="de-AT" altLang="de-DE" dirty="0"/>
              <a:t> </a:t>
            </a:r>
            <a:r>
              <a:rPr lang="de-AT" altLang="de-DE" dirty="0" err="1"/>
              <a:t>with</a:t>
            </a:r>
            <a:r>
              <a:rPr lang="de-AT" altLang="de-DE" dirty="0"/>
              <a:t> </a:t>
            </a:r>
            <a:r>
              <a:rPr lang="de-AT" altLang="de-DE" dirty="0" err="1"/>
              <a:t>applicants</a:t>
            </a:r>
            <a:r>
              <a:rPr lang="de-AT" altLang="de-DE" dirty="0"/>
              <a:t> – </a:t>
            </a:r>
            <a:r>
              <a:rPr lang="de-AT" altLang="de-DE" dirty="0" err="1"/>
              <a:t>appointments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87" y="1916832"/>
            <a:ext cx="5865063" cy="439036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740352" y="4983559"/>
            <a:ext cx="1080000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Workflow-</a:t>
            </a:r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shortcut</a:t>
            </a:r>
            <a:endParaRPr lang="de-AT" sz="1200" dirty="0">
              <a:latin typeface="HurmeGeometricSans3 Regular" pitchFamily="34" charset="0"/>
              <a:ea typeface="ＭＳ Ｐゴシック" pitchFamily="1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740352" y="4212271"/>
            <a:ext cx="1080000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account</a:t>
            </a:r>
            <a:endParaRPr lang="de-AT" sz="1200" dirty="0">
              <a:latin typeface="HurmeGeometricSans3 Regular" pitchFamily="34" charset="0"/>
              <a:ea typeface="ＭＳ Ｐゴシック" pitchFamily="1" charset="-128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>
            <a:off x="7289388" y="4350770"/>
            <a:ext cx="378956" cy="91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 bwMode="auto">
          <a:xfrm flipH="1">
            <a:off x="7309157" y="5122059"/>
            <a:ext cx="359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 bwMode="auto">
          <a:xfrm flipH="1">
            <a:off x="7289388" y="4346783"/>
            <a:ext cx="378956" cy="13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463417" y="4216322"/>
            <a:ext cx="1080000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eR</a:t>
            </a:r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 User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0385" y="4952201"/>
            <a:ext cx="1080000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applicant</a:t>
            </a:r>
            <a:endParaRPr lang="de-AT" sz="1200" dirty="0">
              <a:latin typeface="HurmeGeometricSans3 Regular" pitchFamily="34" charset="0"/>
              <a:ea typeface="ＭＳ Ｐゴシック" pitchFamily="1" charset="-128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1576628" y="4313039"/>
            <a:ext cx="292279" cy="17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>
            <a:off x="1584221" y="5083470"/>
            <a:ext cx="292279" cy="17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Account </a:t>
            </a:r>
            <a:r>
              <a:rPr lang="de-AT" dirty="0" err="1"/>
              <a:t>portal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Via </a:t>
            </a:r>
            <a:r>
              <a:rPr lang="de-AT" dirty="0" err="1"/>
              <a:t>workspace</a:t>
            </a:r>
            <a:r>
              <a:rPr lang="de-AT" dirty="0"/>
              <a:t> =&gt; </a:t>
            </a:r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 – </a:t>
            </a:r>
            <a:r>
              <a:rPr lang="de-AT" dirty="0" err="1"/>
              <a:t>icon</a:t>
            </a:r>
            <a:r>
              <a:rPr lang="de-AT" dirty="0"/>
              <a:t> (</a:t>
            </a:r>
            <a:r>
              <a:rPr lang="de-AT" dirty="0" err="1"/>
              <a:t>next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job</a:t>
            </a:r>
            <a:r>
              <a:rPr lang="de-AT" dirty="0"/>
              <a:t>) =&gt; Auto-</a:t>
            </a:r>
            <a:r>
              <a:rPr lang="de-AT" dirty="0" err="1"/>
              <a:t>LogOn</a:t>
            </a:r>
            <a:r>
              <a:rPr lang="de-AT" dirty="0"/>
              <a:t> URL</a:t>
            </a:r>
          </a:p>
          <a:p>
            <a:r>
              <a:rPr lang="en-US" altLang="de-DE" dirty="0"/>
              <a:t>Contact person will be notified by E-mail through a specific workflow step</a:t>
            </a:r>
            <a:endParaRPr lang="de-AT" altLang="de-DE" dirty="0"/>
          </a:p>
          <a:p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contact‘s</a:t>
            </a:r>
            <a:r>
              <a:rPr lang="de-AT" dirty="0"/>
              <a:t> </a:t>
            </a:r>
            <a:r>
              <a:rPr lang="de-AT" dirty="0" err="1"/>
              <a:t>view</a:t>
            </a:r>
            <a:r>
              <a:rPr lang="de-AT" dirty="0"/>
              <a:t>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60" y="3646983"/>
            <a:ext cx="6446317" cy="163247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30078" y="3990653"/>
            <a:ext cx="1536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900" dirty="0">
                <a:latin typeface="Arial"/>
                <a:ea typeface="Times New Roman"/>
              </a:rPr>
              <a:t>open/</a:t>
            </a:r>
            <a:r>
              <a:rPr lang="de-AT" sz="900" dirty="0" err="1">
                <a:latin typeface="Arial"/>
                <a:ea typeface="Times New Roman"/>
              </a:rPr>
              <a:t>closed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jobs</a:t>
            </a:r>
            <a:endParaRPr lang="de-AT" sz="900" dirty="0">
              <a:latin typeface="Arial"/>
              <a:ea typeface="Times New Roman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792777" y="4232387"/>
            <a:ext cx="1536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900" dirty="0" err="1">
                <a:latin typeface="Arial"/>
                <a:ea typeface="Times New Roman"/>
              </a:rPr>
              <a:t>contact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the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recruiter</a:t>
            </a:r>
            <a:r>
              <a:rPr lang="de-AT" sz="900" dirty="0">
                <a:latin typeface="Arial"/>
                <a:ea typeface="Times New Roman"/>
              </a:rPr>
              <a:t>  </a:t>
            </a:r>
          </a:p>
        </p:txBody>
      </p:sp>
      <p:cxnSp>
        <p:nvCxnSpPr>
          <p:cNvPr id="11" name="Gerade Verbindung 20"/>
          <p:cNvCxnSpPr/>
          <p:nvPr/>
        </p:nvCxnSpPr>
        <p:spPr>
          <a:xfrm flipV="1">
            <a:off x="1122705" y="3905022"/>
            <a:ext cx="593699" cy="201047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4"/>
          <p:cNvCxnSpPr/>
          <p:nvPr/>
        </p:nvCxnSpPr>
        <p:spPr>
          <a:xfrm>
            <a:off x="6948264" y="3513061"/>
            <a:ext cx="0" cy="211601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6372200" y="3256243"/>
            <a:ext cx="1702457" cy="25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de-DE" sz="900" dirty="0" err="1">
                <a:latin typeface="Arial"/>
                <a:ea typeface="Times New Roman"/>
              </a:rPr>
              <a:t>contact</a:t>
            </a:r>
            <a:r>
              <a:rPr lang="de-DE" sz="900" dirty="0">
                <a:latin typeface="Arial"/>
                <a:ea typeface="Times New Roman"/>
              </a:rPr>
              <a:t> </a:t>
            </a:r>
            <a:r>
              <a:rPr lang="de-DE" sz="900" dirty="0" err="1">
                <a:latin typeface="Arial"/>
                <a:ea typeface="Times New Roman"/>
              </a:rPr>
              <a:t>person‘s</a:t>
            </a:r>
            <a:r>
              <a:rPr lang="de-DE" sz="900" dirty="0">
                <a:latin typeface="Arial"/>
                <a:ea typeface="Times New Roman"/>
              </a:rPr>
              <a:t> </a:t>
            </a:r>
            <a:r>
              <a:rPr lang="de-DE" sz="900" dirty="0" err="1">
                <a:latin typeface="Arial"/>
                <a:ea typeface="Times New Roman"/>
              </a:rPr>
              <a:t>name</a:t>
            </a:r>
            <a:r>
              <a:rPr lang="de-DE" sz="900" dirty="0">
                <a:latin typeface="Arial"/>
                <a:ea typeface="Times New Roman"/>
              </a:rPr>
              <a:t> </a:t>
            </a:r>
            <a:endParaRPr lang="de-AT" sz="900" dirty="0">
              <a:latin typeface="Arial"/>
              <a:ea typeface="Times New Roman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92777" y="4515318"/>
            <a:ext cx="1536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900" dirty="0" err="1">
                <a:latin typeface="Arial"/>
                <a:ea typeface="Times New Roman"/>
              </a:rPr>
              <a:t>job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history</a:t>
            </a:r>
            <a:endParaRPr lang="de-AT" sz="900" dirty="0">
              <a:latin typeface="Arial"/>
              <a:ea typeface="Times New Roman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792777" y="4777085"/>
            <a:ext cx="1536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900" dirty="0" err="1">
                <a:latin typeface="Arial"/>
                <a:ea typeface="Times New Roman"/>
              </a:rPr>
              <a:t>applicant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overview</a:t>
            </a:r>
            <a:endParaRPr lang="de-AT" sz="900" dirty="0">
              <a:latin typeface="Arial"/>
              <a:ea typeface="Times New Roman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92777" y="5028271"/>
            <a:ext cx="1536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900" dirty="0">
                <a:latin typeface="Arial"/>
                <a:ea typeface="Times New Roman"/>
              </a:rPr>
              <a:t>open </a:t>
            </a:r>
            <a:r>
              <a:rPr lang="de-AT" sz="900" dirty="0" err="1">
                <a:latin typeface="Arial"/>
                <a:ea typeface="Times New Roman"/>
              </a:rPr>
              <a:t>job</a:t>
            </a:r>
            <a:r>
              <a:rPr lang="de-AT" sz="900" dirty="0">
                <a:latin typeface="Arial"/>
                <a:ea typeface="Times New Roman"/>
              </a:rPr>
              <a:t> ad</a:t>
            </a:r>
          </a:p>
        </p:txBody>
      </p:sp>
      <p:cxnSp>
        <p:nvCxnSpPr>
          <p:cNvPr id="19" name="Gerade Verbindung 20"/>
          <p:cNvCxnSpPr/>
          <p:nvPr/>
        </p:nvCxnSpPr>
        <p:spPr>
          <a:xfrm flipV="1">
            <a:off x="7596336" y="4372873"/>
            <a:ext cx="220791" cy="90346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/>
          <p:cNvCxnSpPr/>
          <p:nvPr/>
        </p:nvCxnSpPr>
        <p:spPr>
          <a:xfrm flipV="1">
            <a:off x="7596336" y="4653136"/>
            <a:ext cx="220791" cy="4108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0"/>
          <p:cNvCxnSpPr>
            <a:endCxn id="17" idx="1"/>
          </p:cNvCxnSpPr>
          <p:nvPr/>
        </p:nvCxnSpPr>
        <p:spPr>
          <a:xfrm>
            <a:off x="7596335" y="4881920"/>
            <a:ext cx="196442" cy="10581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0"/>
          <p:cNvCxnSpPr>
            <a:endCxn id="18" idx="1"/>
          </p:cNvCxnSpPr>
          <p:nvPr/>
        </p:nvCxnSpPr>
        <p:spPr>
          <a:xfrm>
            <a:off x="7631494" y="5066134"/>
            <a:ext cx="161283" cy="77553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1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Account </a:t>
            </a:r>
            <a:r>
              <a:rPr lang="de-AT" dirty="0" err="1"/>
              <a:t>portal</a:t>
            </a:r>
            <a:r>
              <a:rPr lang="de-AT" dirty="0"/>
              <a:t> –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page</a:t>
            </a:r>
            <a:r>
              <a:rPr lang="de-AT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87" y="2204864"/>
            <a:ext cx="7704856" cy="24618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40732" y="429736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e-AT" sz="900" dirty="0">
                <a:latin typeface="Arial"/>
                <a:ea typeface="Times New Roman"/>
                <a:cs typeface="Times New Roman"/>
              </a:rPr>
              <a:t>Status at </a:t>
            </a:r>
            <a:r>
              <a:rPr lang="de-AT" sz="900" dirty="0" err="1">
                <a:latin typeface="Arial"/>
                <a:ea typeface="Times New Roman"/>
                <a:cs typeface="Times New Roman"/>
              </a:rPr>
              <a:t>the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  <a:cs typeface="Times New Roman"/>
              </a:rPr>
              <a:t>account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  <a:cs typeface="Times New Roman"/>
              </a:rPr>
              <a:t>portal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*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7" y="4564085"/>
            <a:ext cx="1547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e-AT" sz="900" dirty="0" err="1">
                <a:latin typeface="Arial"/>
                <a:ea typeface="Times New Roman"/>
                <a:cs typeface="Times New Roman"/>
              </a:rPr>
              <a:t>Document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  <a:cs typeface="Times New Roman"/>
              </a:rPr>
              <a:t>view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 (</a:t>
            </a:r>
            <a:r>
              <a:rPr lang="de-AT" sz="900" dirty="0" err="1">
                <a:latin typeface="Arial"/>
                <a:ea typeface="Times New Roman"/>
                <a:cs typeface="Times New Roman"/>
              </a:rPr>
              <a:t>which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  <a:cs typeface="Times New Roman"/>
              </a:rPr>
              <a:t>documents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  <a:cs typeface="Times New Roman"/>
              </a:rPr>
              <a:t>can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  <a:cs typeface="Times New Roman"/>
              </a:rPr>
              <a:t>be</a:t>
            </a:r>
            <a:r>
              <a:rPr lang="de-AT" sz="900" dirty="0">
                <a:ea typeface="Times New Roman"/>
                <a:cs typeface="Times New Roman"/>
              </a:rPr>
              <a:t> </a:t>
            </a:r>
            <a:r>
              <a:rPr lang="de-AT" sz="900" dirty="0" err="1">
                <a:ea typeface="Times New Roman"/>
                <a:cs typeface="Times New Roman"/>
              </a:rPr>
              <a:t>seen</a:t>
            </a:r>
            <a:r>
              <a:rPr lang="de-AT" sz="900" dirty="0">
                <a:ea typeface="Times New Roman"/>
                <a:cs typeface="Times New Roman"/>
              </a:rPr>
              <a:t> </a:t>
            </a:r>
            <a:r>
              <a:rPr lang="de-AT" sz="900" dirty="0" err="1">
                <a:ea typeface="Times New Roman"/>
                <a:cs typeface="Times New Roman"/>
              </a:rPr>
              <a:t>is</a:t>
            </a:r>
            <a:r>
              <a:rPr lang="de-AT" sz="900" dirty="0">
                <a:ea typeface="Times New Roman"/>
                <a:cs typeface="Times New Roman"/>
              </a:rPr>
              <a:t> </a:t>
            </a:r>
            <a:r>
              <a:rPr lang="de-AT" sz="900" dirty="0" err="1">
                <a:ea typeface="Times New Roman"/>
                <a:cs typeface="Times New Roman"/>
              </a:rPr>
              <a:t>adjustable</a:t>
            </a:r>
            <a:r>
              <a:rPr lang="de-AT" sz="900" dirty="0">
                <a:ea typeface="Times New Roman"/>
                <a:cs typeface="Times New Roman"/>
              </a:rPr>
              <a:t>)</a:t>
            </a:r>
            <a:endParaRPr lang="de-AT" sz="9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60001" y="4791286"/>
            <a:ext cx="1547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e-AT" sz="900" dirty="0" err="1">
                <a:latin typeface="Arial"/>
                <a:ea typeface="Times New Roman"/>
                <a:cs typeface="Times New Roman"/>
              </a:rPr>
              <a:t>possible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  <a:cs typeface="Times New Roman"/>
              </a:rPr>
              <a:t>actions</a:t>
            </a:r>
            <a:r>
              <a:rPr lang="de-AT" sz="900" dirty="0">
                <a:latin typeface="Arial"/>
                <a:ea typeface="Times New Roman"/>
                <a:cs typeface="Times New Roman"/>
              </a:rPr>
              <a:t> *</a:t>
            </a:r>
          </a:p>
        </p:txBody>
      </p:sp>
      <p:cxnSp>
        <p:nvCxnSpPr>
          <p:cNvPr id="10" name="Gerade Verbindung 6"/>
          <p:cNvCxnSpPr/>
          <p:nvPr/>
        </p:nvCxnSpPr>
        <p:spPr>
          <a:xfrm flipH="1" flipV="1">
            <a:off x="8395531" y="3789040"/>
            <a:ext cx="138712" cy="979162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6"/>
          <p:cNvCxnSpPr>
            <a:stCxn id="6" idx="0"/>
          </p:cNvCxnSpPr>
          <p:nvPr/>
        </p:nvCxnSpPr>
        <p:spPr>
          <a:xfrm flipH="1" flipV="1">
            <a:off x="1943201" y="3872024"/>
            <a:ext cx="1571363" cy="425336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6"/>
          <p:cNvCxnSpPr>
            <a:stCxn id="8" idx="0"/>
          </p:cNvCxnSpPr>
          <p:nvPr/>
        </p:nvCxnSpPr>
        <p:spPr>
          <a:xfrm flipV="1">
            <a:off x="1169369" y="4277589"/>
            <a:ext cx="1" cy="286496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1652968" y="5658929"/>
            <a:ext cx="65877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sz="900" dirty="0">
                <a:latin typeface="Arial"/>
                <a:ea typeface="Times New Roman"/>
              </a:rPr>
              <a:t>* </a:t>
            </a:r>
            <a:r>
              <a:rPr lang="de-AT" sz="900" dirty="0" err="1">
                <a:latin typeface="Arial"/>
                <a:ea typeface="Times New Roman"/>
              </a:rPr>
              <a:t>equals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status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and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activity</a:t>
            </a:r>
            <a:r>
              <a:rPr lang="de-AT" sz="900" dirty="0">
                <a:latin typeface="Arial"/>
                <a:ea typeface="Times New Roman"/>
              </a:rPr>
              <a:t> on </a:t>
            </a:r>
            <a:r>
              <a:rPr lang="de-AT" sz="900" dirty="0" err="1">
                <a:latin typeface="Arial"/>
                <a:ea typeface="Times New Roman"/>
              </a:rPr>
              <a:t>eR</a:t>
            </a:r>
            <a:r>
              <a:rPr lang="de-AT" sz="900" dirty="0">
                <a:latin typeface="Arial"/>
                <a:ea typeface="Times New Roman"/>
              </a:rPr>
              <a:t>-Backend but </a:t>
            </a:r>
            <a:r>
              <a:rPr lang="de-AT" sz="900" dirty="0" err="1">
                <a:latin typeface="Arial"/>
                <a:ea typeface="Times New Roman"/>
              </a:rPr>
              <a:t>has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often</a:t>
            </a:r>
            <a:r>
              <a:rPr lang="de-AT" sz="900" dirty="0">
                <a:latin typeface="Arial"/>
                <a:ea typeface="Times New Roman"/>
              </a:rPr>
              <a:t> a different </a:t>
            </a:r>
            <a:r>
              <a:rPr lang="de-AT" sz="900" dirty="0" err="1">
                <a:latin typeface="Arial"/>
                <a:ea typeface="Times New Roman"/>
              </a:rPr>
              <a:t>name</a:t>
            </a:r>
            <a:r>
              <a:rPr lang="de-AT" sz="900" dirty="0">
                <a:latin typeface="Arial"/>
                <a:ea typeface="Times New Roman"/>
              </a:rPr>
              <a:t> at </a:t>
            </a:r>
            <a:r>
              <a:rPr lang="de-AT" sz="900" dirty="0" err="1">
                <a:latin typeface="Arial"/>
                <a:ea typeface="Times New Roman"/>
              </a:rPr>
              <a:t>the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account</a:t>
            </a:r>
            <a:r>
              <a:rPr lang="de-AT" sz="900" dirty="0">
                <a:latin typeface="Arial"/>
                <a:ea typeface="Times New Roman"/>
              </a:rPr>
              <a:t> </a:t>
            </a:r>
            <a:r>
              <a:rPr lang="de-AT" sz="900" dirty="0" err="1">
                <a:latin typeface="Arial"/>
                <a:ea typeface="Times New Roman"/>
              </a:rPr>
              <a:t>portal</a:t>
            </a:r>
            <a:r>
              <a:rPr lang="de-AT" sz="900" dirty="0">
                <a:latin typeface="Arial"/>
                <a:ea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6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Search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949450"/>
            <a:ext cx="4010025" cy="923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152" y="4293096"/>
            <a:ext cx="4139952" cy="1728129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898525" y="2098675"/>
            <a:ext cx="410552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 typeface="Arial"/>
              <a:buChar char="•"/>
              <a:tabLst/>
              <a:defRPr lang="de-DE" sz="18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–"/>
              <a:tabLst/>
              <a:defRPr lang="de-DE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•"/>
              <a:tabLst/>
              <a:defRPr lang="de-DE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–"/>
              <a:tabLst/>
              <a:defRPr lang="de-DE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»"/>
              <a:tabLst/>
              <a:defRPr lang="de-AT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AT" altLang="de-DE" sz="2000" b="1" dirty="0"/>
              <a:t>Quick </a:t>
            </a:r>
            <a:r>
              <a:rPr lang="de-AT" altLang="de-DE" sz="2000" b="1" dirty="0" err="1"/>
              <a:t>search</a:t>
            </a:r>
            <a:r>
              <a:rPr lang="de-AT" altLang="de-DE" sz="2000" dirty="0"/>
              <a:t>:  </a:t>
            </a:r>
            <a:r>
              <a:rPr lang="de-AT" altLang="de-DE" dirty="0" err="1"/>
              <a:t>for</a:t>
            </a:r>
            <a:r>
              <a:rPr lang="de-AT" altLang="de-DE" dirty="0"/>
              <a:t> </a:t>
            </a:r>
            <a:r>
              <a:rPr lang="de-AT" altLang="de-DE" dirty="0" err="1"/>
              <a:t>applicants</a:t>
            </a:r>
            <a:r>
              <a:rPr lang="de-AT" altLang="de-DE" dirty="0"/>
              <a:t>, </a:t>
            </a:r>
            <a:r>
              <a:rPr lang="de-AT" altLang="de-DE" dirty="0" err="1"/>
              <a:t>accounts</a:t>
            </a:r>
            <a:r>
              <a:rPr lang="de-AT" altLang="de-DE" dirty="0"/>
              <a:t>, </a:t>
            </a:r>
            <a:r>
              <a:rPr lang="de-AT" altLang="de-DE" dirty="0" err="1"/>
              <a:t>jobs</a:t>
            </a:r>
            <a:endParaRPr lang="de-AT" altLang="de-DE" dirty="0"/>
          </a:p>
          <a:p>
            <a:endParaRPr lang="de-AT" altLang="de-DE" dirty="0"/>
          </a:p>
          <a:p>
            <a:r>
              <a:rPr lang="de-AT" altLang="de-DE" sz="2000" b="1" dirty="0" err="1"/>
              <a:t>Applicant</a:t>
            </a:r>
            <a:r>
              <a:rPr lang="de-AT" altLang="de-DE" sz="2000" b="1" dirty="0"/>
              <a:t> </a:t>
            </a:r>
            <a:r>
              <a:rPr lang="de-AT" altLang="de-DE" sz="2000" b="1" dirty="0" err="1"/>
              <a:t>search</a:t>
            </a:r>
            <a:endParaRPr lang="de-AT" altLang="de-DE" sz="2000" b="1" dirty="0"/>
          </a:p>
          <a:p>
            <a:pPr lvl="1"/>
            <a:r>
              <a:rPr lang="de-AT" altLang="de-DE" dirty="0"/>
              <a:t>AND, OR, NOT </a:t>
            </a:r>
            <a:r>
              <a:rPr lang="de-AT" altLang="de-DE" dirty="0" err="1"/>
              <a:t>queries</a:t>
            </a:r>
            <a:endParaRPr lang="de-AT" altLang="de-DE" dirty="0"/>
          </a:p>
          <a:p>
            <a:pPr lvl="1"/>
            <a:r>
              <a:rPr lang="de-AT" altLang="de-DE" dirty="0" err="1"/>
              <a:t>Saveable</a:t>
            </a:r>
            <a:endParaRPr lang="de-AT" altLang="de-DE" dirty="0"/>
          </a:p>
          <a:p>
            <a:pPr lvl="1"/>
            <a:r>
              <a:rPr lang="en-US" altLang="de-DE" dirty="0"/>
              <a:t>Full text search through documents</a:t>
            </a:r>
            <a:endParaRPr lang="de-AT" altLang="de-DE" dirty="0"/>
          </a:p>
          <a:p>
            <a:pPr lvl="1"/>
            <a:r>
              <a:rPr lang="de-AT" altLang="de-DE" dirty="0"/>
              <a:t>Search </a:t>
            </a:r>
            <a:r>
              <a:rPr lang="de-AT" altLang="de-DE" dirty="0" err="1"/>
              <a:t>through</a:t>
            </a:r>
            <a:r>
              <a:rPr lang="de-AT" altLang="de-DE" dirty="0"/>
              <a:t> </a:t>
            </a:r>
            <a:r>
              <a:rPr lang="de-AT" altLang="de-DE" dirty="0" err="1"/>
              <a:t>history</a:t>
            </a:r>
            <a:endParaRPr lang="de-AT" altLang="de-DE" dirty="0"/>
          </a:p>
          <a:p>
            <a:pPr lvl="1"/>
            <a:r>
              <a:rPr lang="de-AT" altLang="de-DE" dirty="0"/>
              <a:t>Search </a:t>
            </a:r>
            <a:r>
              <a:rPr lang="de-AT" altLang="de-DE" dirty="0" err="1"/>
              <a:t>through</a:t>
            </a:r>
            <a:r>
              <a:rPr lang="de-AT" altLang="de-DE" dirty="0"/>
              <a:t> </a:t>
            </a:r>
            <a:r>
              <a:rPr lang="de-AT" altLang="de-DE" dirty="0" err="1"/>
              <a:t>customised</a:t>
            </a:r>
            <a:r>
              <a:rPr lang="de-AT" altLang="de-DE" dirty="0"/>
              <a:t> </a:t>
            </a:r>
            <a:r>
              <a:rPr lang="de-AT" altLang="de-DE" dirty="0" err="1"/>
              <a:t>fields</a:t>
            </a:r>
            <a:endParaRPr lang="de-AT" altLang="de-DE" dirty="0"/>
          </a:p>
          <a:p>
            <a:pPr lvl="1"/>
            <a:r>
              <a:rPr lang="en-US" altLang="de-DE" dirty="0"/>
              <a:t>Search through all details of applicant’s profile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699929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Statistics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8525" y="2906883"/>
            <a:ext cx="7342188" cy="3140075"/>
          </a:xfrm>
        </p:spPr>
        <p:txBody>
          <a:bodyPr/>
          <a:lstStyle/>
          <a:p>
            <a:r>
              <a:rPr lang="en-US" altLang="de-DE" dirty="0"/>
              <a:t>Which jobs have been opened, finished and canceled?</a:t>
            </a:r>
            <a:endParaRPr lang="de-AT" altLang="de-DE" dirty="0"/>
          </a:p>
          <a:p>
            <a:r>
              <a:rPr lang="de-AT" altLang="de-DE" dirty="0" err="1"/>
              <a:t>Where</a:t>
            </a:r>
            <a:r>
              <a:rPr lang="de-AT" altLang="de-DE" dirty="0"/>
              <a:t> </a:t>
            </a:r>
            <a:r>
              <a:rPr lang="de-AT" altLang="de-DE" dirty="0" err="1"/>
              <a:t>are</a:t>
            </a:r>
            <a:r>
              <a:rPr lang="de-AT" altLang="de-DE" dirty="0"/>
              <a:t> </a:t>
            </a:r>
            <a:r>
              <a:rPr lang="de-AT" altLang="de-DE" dirty="0" err="1"/>
              <a:t>my</a:t>
            </a:r>
            <a:r>
              <a:rPr lang="de-AT" altLang="de-DE" dirty="0"/>
              <a:t> </a:t>
            </a:r>
            <a:r>
              <a:rPr lang="de-AT" altLang="de-DE" dirty="0" err="1"/>
              <a:t>applicants</a:t>
            </a:r>
            <a:r>
              <a:rPr lang="de-AT" altLang="de-DE" dirty="0"/>
              <a:t> </a:t>
            </a:r>
            <a:r>
              <a:rPr lang="de-AT" altLang="de-DE" dirty="0" err="1"/>
              <a:t>coming</a:t>
            </a:r>
            <a:r>
              <a:rPr lang="de-AT" altLang="de-DE" dirty="0"/>
              <a:t> </a:t>
            </a:r>
            <a:r>
              <a:rPr lang="de-AT" altLang="de-DE" dirty="0" err="1"/>
              <a:t>from</a:t>
            </a:r>
            <a:r>
              <a:rPr lang="de-AT" altLang="de-DE" dirty="0"/>
              <a:t>? (Homepage, </a:t>
            </a:r>
            <a:r>
              <a:rPr lang="de-AT" altLang="de-DE" dirty="0" err="1"/>
              <a:t>platform</a:t>
            </a:r>
            <a:r>
              <a:rPr lang="de-AT" altLang="de-DE" dirty="0"/>
              <a:t>)</a:t>
            </a:r>
          </a:p>
          <a:p>
            <a:r>
              <a:rPr lang="en-US" altLang="de-DE" dirty="0"/>
              <a:t>How many applications have I received in a certain time period?</a:t>
            </a:r>
            <a:endParaRPr lang="de-AT" altLang="de-DE" dirty="0"/>
          </a:p>
          <a:p>
            <a:r>
              <a:rPr lang="en-US" altLang="de-DE" dirty="0"/>
              <a:t>Which applicants were hired?</a:t>
            </a:r>
            <a:endParaRPr lang="de-AT" altLang="de-DE" dirty="0"/>
          </a:p>
          <a:p>
            <a:r>
              <a:rPr lang="en-US" altLang="de-DE" dirty="0"/>
              <a:t>Own jobs / applicants / accounts always delivers a detailed list with Excel export functionality</a:t>
            </a:r>
            <a:endParaRPr lang="de-AT" altLang="de-DE" dirty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5" y="2072900"/>
            <a:ext cx="5676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1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Phone</a:t>
            </a:r>
          </a:p>
          <a:p>
            <a:pPr lvl="1"/>
            <a:r>
              <a:rPr lang="de-AT" dirty="0"/>
              <a:t>+43 (0)732 611 221 -66 </a:t>
            </a:r>
            <a:r>
              <a:rPr lang="de-AT" dirty="0" err="1"/>
              <a:t>and</a:t>
            </a:r>
            <a:r>
              <a:rPr lang="de-AT" dirty="0"/>
              <a:t> +43 (0)1 523 8207 -66</a:t>
            </a:r>
          </a:p>
          <a:p>
            <a:pPr lvl="1"/>
            <a:r>
              <a:rPr lang="de-AT" dirty="0"/>
              <a:t>+49 (0)511 536 7750 -6</a:t>
            </a:r>
          </a:p>
          <a:p>
            <a:r>
              <a:rPr lang="de-AT" dirty="0" err="1"/>
              <a:t>E-mail</a:t>
            </a:r>
            <a:endParaRPr lang="de-AT" dirty="0"/>
          </a:p>
          <a:p>
            <a:pPr lvl="1"/>
            <a:r>
              <a:rPr lang="de-AT" dirty="0">
                <a:hlinkClick r:id="rId2"/>
              </a:rPr>
              <a:t>support@eRecruiter.net</a:t>
            </a:r>
            <a:r>
              <a:rPr lang="de-AT" dirty="0"/>
              <a:t> </a:t>
            </a:r>
          </a:p>
          <a:p>
            <a:r>
              <a:rPr lang="de-AT" dirty="0"/>
              <a:t>eRecruiter Knowledge Base (Wiki)</a:t>
            </a:r>
            <a:endParaRPr lang="de-AT" dirty="0">
              <a:hlinkClick r:id="rId3"/>
            </a:endParaRPr>
          </a:p>
          <a:p>
            <a:pPr lvl="1"/>
            <a:r>
              <a:rPr lang="de-AT" dirty="0">
                <a:solidFill>
                  <a:srgbClr val="00AA87"/>
                </a:solidFill>
                <a:hlinkClick r:id="rId4"/>
              </a:rPr>
              <a:t>https://support.erecruiter.net/</a:t>
            </a:r>
            <a:endParaRPr lang="de-AT" dirty="0">
              <a:solidFill>
                <a:srgbClr val="00AA87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Training </a:t>
            </a:r>
            <a:r>
              <a:rPr lang="de-AT" altLang="de-DE" dirty="0" err="1"/>
              <a:t>goals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altLang="de-DE" dirty="0"/>
              <a:t>Basic </a:t>
            </a:r>
            <a:r>
              <a:rPr lang="de-AT" altLang="de-DE" dirty="0" err="1"/>
              <a:t>functions</a:t>
            </a:r>
            <a:r>
              <a:rPr lang="de-AT" altLang="de-DE" dirty="0"/>
              <a:t> </a:t>
            </a:r>
            <a:r>
              <a:rPr lang="de-AT" altLang="de-DE" dirty="0" err="1"/>
              <a:t>of</a:t>
            </a:r>
            <a:r>
              <a:rPr lang="de-AT" altLang="de-DE" dirty="0"/>
              <a:t> </a:t>
            </a:r>
            <a:r>
              <a:rPr lang="de-AT" altLang="de-DE" dirty="0" err="1"/>
              <a:t>the</a:t>
            </a:r>
            <a:r>
              <a:rPr lang="de-AT" altLang="de-DE" dirty="0"/>
              <a:t> eRecruiter:</a:t>
            </a:r>
          </a:p>
          <a:p>
            <a:pPr lvl="1"/>
            <a:r>
              <a:rPr lang="de-AT" altLang="de-DE" dirty="0" err="1"/>
              <a:t>How</a:t>
            </a:r>
            <a:r>
              <a:rPr lang="de-AT" altLang="de-DE" dirty="0"/>
              <a:t> </a:t>
            </a:r>
            <a:r>
              <a:rPr lang="de-AT" altLang="de-DE" dirty="0" err="1"/>
              <a:t>to</a:t>
            </a:r>
            <a:r>
              <a:rPr lang="de-AT" altLang="de-DE" dirty="0"/>
              <a:t> </a:t>
            </a:r>
            <a:r>
              <a:rPr lang="de-AT" altLang="de-DE" dirty="0" err="1"/>
              <a:t>create</a:t>
            </a:r>
            <a:r>
              <a:rPr lang="de-AT" altLang="de-DE" dirty="0"/>
              <a:t> a </a:t>
            </a:r>
            <a:r>
              <a:rPr lang="de-AT" altLang="de-DE" dirty="0" err="1"/>
              <a:t>new</a:t>
            </a:r>
            <a:r>
              <a:rPr lang="de-AT" altLang="de-DE" dirty="0"/>
              <a:t> </a:t>
            </a:r>
            <a:r>
              <a:rPr lang="de-AT" altLang="de-DE" dirty="0" err="1"/>
              <a:t>job</a:t>
            </a:r>
            <a:r>
              <a:rPr lang="de-AT" altLang="de-DE" dirty="0"/>
              <a:t>, </a:t>
            </a:r>
            <a:r>
              <a:rPr lang="de-AT" altLang="de-DE" dirty="0" err="1"/>
              <a:t>job</a:t>
            </a:r>
            <a:r>
              <a:rPr lang="de-AT" altLang="de-DE" dirty="0"/>
              <a:t> ad </a:t>
            </a:r>
            <a:r>
              <a:rPr lang="de-AT" altLang="de-DE" dirty="0" err="1"/>
              <a:t>and</a:t>
            </a:r>
            <a:r>
              <a:rPr lang="de-AT" altLang="de-DE" dirty="0"/>
              <a:t> </a:t>
            </a:r>
            <a:r>
              <a:rPr lang="de-AT" altLang="de-DE" dirty="0" err="1"/>
              <a:t>publish</a:t>
            </a:r>
            <a:r>
              <a:rPr lang="de-AT" altLang="de-DE" dirty="0"/>
              <a:t> </a:t>
            </a:r>
            <a:r>
              <a:rPr lang="de-AT" altLang="de-DE" dirty="0" err="1"/>
              <a:t>it</a:t>
            </a:r>
            <a:r>
              <a:rPr lang="de-AT" altLang="de-DE" dirty="0"/>
              <a:t> </a:t>
            </a:r>
          </a:p>
          <a:p>
            <a:pPr lvl="1"/>
            <a:r>
              <a:rPr lang="de-AT" altLang="de-DE" dirty="0" err="1"/>
              <a:t>How</a:t>
            </a:r>
            <a:r>
              <a:rPr lang="de-AT" altLang="de-DE" dirty="0"/>
              <a:t> </a:t>
            </a:r>
            <a:r>
              <a:rPr lang="de-AT" altLang="de-DE" dirty="0" err="1"/>
              <a:t>to</a:t>
            </a:r>
            <a:r>
              <a:rPr lang="de-AT" altLang="de-DE" dirty="0"/>
              <a:t> </a:t>
            </a:r>
            <a:r>
              <a:rPr lang="de-AT" altLang="de-DE" dirty="0" err="1"/>
              <a:t>create</a:t>
            </a:r>
            <a:r>
              <a:rPr lang="de-AT" altLang="de-DE" dirty="0"/>
              <a:t> </a:t>
            </a:r>
            <a:r>
              <a:rPr lang="de-AT" altLang="de-DE" dirty="0" err="1"/>
              <a:t>applicants</a:t>
            </a:r>
            <a:endParaRPr lang="de-AT" altLang="de-DE" dirty="0"/>
          </a:p>
          <a:p>
            <a:pPr lvl="1"/>
            <a:r>
              <a:rPr lang="de-AT" altLang="de-DE" dirty="0" err="1"/>
              <a:t>How</a:t>
            </a:r>
            <a:r>
              <a:rPr lang="de-AT" altLang="de-DE" dirty="0"/>
              <a:t> </a:t>
            </a:r>
            <a:r>
              <a:rPr lang="de-AT" altLang="de-DE" dirty="0" err="1"/>
              <a:t>to</a:t>
            </a:r>
            <a:r>
              <a:rPr lang="de-AT" altLang="de-DE" dirty="0"/>
              <a:t> </a:t>
            </a:r>
            <a:r>
              <a:rPr lang="de-AT" altLang="de-DE" dirty="0" err="1"/>
              <a:t>work</a:t>
            </a:r>
            <a:r>
              <a:rPr lang="de-AT" altLang="de-DE" dirty="0"/>
              <a:t> </a:t>
            </a:r>
            <a:r>
              <a:rPr lang="de-AT" altLang="de-DE" dirty="0" err="1"/>
              <a:t>with</a:t>
            </a:r>
            <a:r>
              <a:rPr lang="de-AT" altLang="de-DE" dirty="0"/>
              <a:t> </a:t>
            </a:r>
            <a:r>
              <a:rPr lang="de-AT" altLang="de-DE" dirty="0" err="1"/>
              <a:t>your</a:t>
            </a:r>
            <a:r>
              <a:rPr lang="de-AT" altLang="de-DE" dirty="0"/>
              <a:t> </a:t>
            </a:r>
            <a:r>
              <a:rPr lang="de-AT" altLang="de-DE" dirty="0" err="1"/>
              <a:t>applicants</a:t>
            </a:r>
            <a:r>
              <a:rPr lang="de-AT" altLang="de-DE" dirty="0"/>
              <a:t>:</a:t>
            </a:r>
          </a:p>
          <a:p>
            <a:pPr lvl="2"/>
            <a:r>
              <a:rPr lang="de-AT" altLang="de-DE" dirty="0" err="1"/>
              <a:t>Rejections</a:t>
            </a:r>
            <a:r>
              <a:rPr lang="de-AT" altLang="de-DE" dirty="0"/>
              <a:t>, </a:t>
            </a:r>
            <a:r>
              <a:rPr lang="de-AT" altLang="de-DE" dirty="0" err="1"/>
              <a:t>invitiations</a:t>
            </a:r>
            <a:r>
              <a:rPr lang="de-AT" altLang="de-DE" dirty="0"/>
              <a:t>, </a:t>
            </a:r>
            <a:r>
              <a:rPr lang="de-AT" altLang="de-DE" dirty="0" err="1"/>
              <a:t>forwarding</a:t>
            </a:r>
            <a:endParaRPr lang="de-AT" altLang="de-DE" dirty="0"/>
          </a:p>
          <a:p>
            <a:pPr lvl="1"/>
            <a:r>
              <a:rPr lang="de-AT" altLang="de-DE" dirty="0" err="1"/>
              <a:t>How</a:t>
            </a:r>
            <a:r>
              <a:rPr lang="de-AT" altLang="de-DE" dirty="0"/>
              <a:t> </a:t>
            </a:r>
            <a:r>
              <a:rPr lang="de-AT" altLang="de-DE" dirty="0" err="1"/>
              <a:t>to</a:t>
            </a:r>
            <a:r>
              <a:rPr lang="de-AT" altLang="de-DE" dirty="0"/>
              <a:t> find </a:t>
            </a:r>
            <a:r>
              <a:rPr lang="de-AT" altLang="de-DE" dirty="0" err="1"/>
              <a:t>applicant</a:t>
            </a:r>
            <a:r>
              <a:rPr lang="de-AT" altLang="de-DE" dirty="0"/>
              <a:t> </a:t>
            </a:r>
            <a:r>
              <a:rPr lang="de-AT" altLang="de-DE" dirty="0" err="1"/>
              <a:t>profiles</a:t>
            </a:r>
            <a:r>
              <a:rPr lang="de-AT" altLang="de-DE" dirty="0"/>
              <a:t> </a:t>
            </a:r>
            <a:r>
              <a:rPr lang="de-AT" altLang="de-DE" dirty="0" err="1"/>
              <a:t>again</a:t>
            </a:r>
            <a:endParaRPr lang="de-AT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6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err="1"/>
              <a:t>Addresses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eRecruiter backend: </a:t>
            </a:r>
            <a:r>
              <a:rPr lang="de-AT" dirty="0">
                <a:hlinkClick r:id="rId2"/>
              </a:rPr>
              <a:t>https://app.erecruiter.net</a:t>
            </a:r>
            <a:r>
              <a:rPr lang="de-AT" dirty="0"/>
              <a:t> </a:t>
            </a:r>
          </a:p>
          <a:p>
            <a:r>
              <a:rPr lang="de-AT" dirty="0"/>
              <a:t>eRecruiter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: </a:t>
            </a:r>
            <a:r>
              <a:rPr lang="de-AT" dirty="0">
                <a:hlinkClick r:id="rId3"/>
              </a:rPr>
              <a:t>http://xyz.bewerberportal.at</a:t>
            </a:r>
            <a:r>
              <a:rPr lang="de-AT" dirty="0"/>
              <a:t>  </a:t>
            </a:r>
          </a:p>
          <a:p>
            <a:r>
              <a:rPr lang="de-AT" dirty="0"/>
              <a:t>eRecruiter </a:t>
            </a:r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: </a:t>
            </a:r>
            <a:r>
              <a:rPr lang="de-AT" dirty="0">
                <a:hlinkClick r:id="rId4"/>
              </a:rPr>
              <a:t>https://portal.erecruiter.net</a:t>
            </a:r>
            <a:r>
              <a:rPr lang="de-AT" dirty="0"/>
              <a:t> </a:t>
            </a:r>
          </a:p>
          <a:p>
            <a:endParaRPr lang="de-AT" dirty="0"/>
          </a:p>
          <a:p>
            <a:r>
              <a:rPr lang="de-AT" dirty="0"/>
              <a:t>Login </a:t>
            </a:r>
            <a:r>
              <a:rPr lang="de-AT" dirty="0" err="1"/>
              <a:t>details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User = </a:t>
            </a:r>
            <a:r>
              <a:rPr lang="de-AT" dirty="0" err="1"/>
              <a:t>E-mail</a:t>
            </a:r>
            <a:r>
              <a:rPr lang="de-AT" dirty="0"/>
              <a:t> </a:t>
            </a:r>
            <a:r>
              <a:rPr lang="de-AT" dirty="0" err="1"/>
              <a:t>address</a:t>
            </a:r>
            <a:endParaRPr lang="de-AT" dirty="0"/>
          </a:p>
          <a:p>
            <a:pPr lvl="1"/>
            <a:r>
              <a:rPr lang="de-AT" dirty="0"/>
              <a:t>Password = eRecruiter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2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BE233C4-B245-4103-A97C-6BC97E940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2" y="2042757"/>
            <a:ext cx="8472599" cy="19019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General </a:t>
            </a:r>
            <a:r>
              <a:rPr lang="de-AT" altLang="de-DE" dirty="0" err="1"/>
              <a:t>screen</a:t>
            </a:r>
            <a:r>
              <a:rPr lang="de-AT" altLang="de-DE" dirty="0"/>
              <a:t> </a:t>
            </a:r>
            <a:r>
              <a:rPr lang="de-AT" altLang="de-DE" dirty="0" err="1"/>
              <a:t>structure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88662" y="2297759"/>
            <a:ext cx="5667514" cy="238713"/>
          </a:xfrm>
          <a:prstGeom prst="rect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488662" y="2023325"/>
            <a:ext cx="4515386" cy="217197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1763688" y="2244135"/>
            <a:ext cx="0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96" y="5124380"/>
            <a:ext cx="8445971" cy="339741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 bwMode="auto">
          <a:xfrm flipV="1">
            <a:off x="2843808" y="2586481"/>
            <a:ext cx="0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 bwMode="auto">
          <a:xfrm flipH="1">
            <a:off x="980804" y="4535140"/>
            <a:ext cx="8384" cy="58562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 bwMode="auto">
          <a:xfrm flipV="1">
            <a:off x="6713277" y="2297759"/>
            <a:ext cx="0" cy="5492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cxnSpLocks/>
          </p:cNvCxnSpPr>
          <p:nvPr/>
        </p:nvCxnSpPr>
        <p:spPr bwMode="auto">
          <a:xfrm flipV="1">
            <a:off x="8088715" y="3282580"/>
            <a:ext cx="515733" cy="4394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cxnSpLocks/>
          </p:cNvCxnSpPr>
          <p:nvPr/>
        </p:nvCxnSpPr>
        <p:spPr bwMode="auto">
          <a:xfrm flipH="1" flipV="1">
            <a:off x="7431202" y="2248207"/>
            <a:ext cx="597183" cy="2882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 bwMode="auto">
          <a:xfrm>
            <a:off x="434327" y="5192110"/>
            <a:ext cx="1257353" cy="272012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117754" y="3144081"/>
            <a:ext cx="1330814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main</a:t>
            </a:r>
            <a:r>
              <a:rPr lang="de-AT" dirty="0"/>
              <a:t> </a:t>
            </a:r>
            <a:r>
              <a:rPr lang="de-AT" dirty="0" err="1"/>
              <a:t>navigation</a:t>
            </a:r>
            <a:endParaRPr lang="de-AT" dirty="0"/>
          </a:p>
        </p:txBody>
      </p:sp>
      <p:sp>
        <p:nvSpPr>
          <p:cNvPr id="32" name="Textfeld 31"/>
          <p:cNvSpPr txBox="1"/>
          <p:nvPr/>
        </p:nvSpPr>
        <p:spPr>
          <a:xfrm>
            <a:off x="2066334" y="3532895"/>
            <a:ext cx="1554948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detailed</a:t>
            </a:r>
            <a:r>
              <a:rPr lang="de-AT" dirty="0"/>
              <a:t> </a:t>
            </a:r>
            <a:r>
              <a:rPr lang="de-AT" dirty="0" err="1"/>
              <a:t>navigation</a:t>
            </a:r>
            <a:endParaRPr lang="de-AT" dirty="0"/>
          </a:p>
        </p:txBody>
      </p:sp>
      <p:sp>
        <p:nvSpPr>
          <p:cNvPr id="33" name="Textfeld 32"/>
          <p:cNvSpPr txBox="1"/>
          <p:nvPr/>
        </p:nvSpPr>
        <p:spPr>
          <a:xfrm>
            <a:off x="397596" y="4181158"/>
            <a:ext cx="1330814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actions</a:t>
            </a:r>
            <a:endParaRPr lang="de-AT" dirty="0"/>
          </a:p>
        </p:txBody>
      </p:sp>
      <p:sp>
        <p:nvSpPr>
          <p:cNvPr id="35" name="Textfeld 34"/>
          <p:cNvSpPr txBox="1"/>
          <p:nvPr/>
        </p:nvSpPr>
        <p:spPr>
          <a:xfrm>
            <a:off x="6261135" y="2855208"/>
            <a:ext cx="801719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search</a:t>
            </a:r>
            <a:endParaRPr lang="de-AT" dirty="0"/>
          </a:p>
        </p:txBody>
      </p:sp>
      <p:sp>
        <p:nvSpPr>
          <p:cNvPr id="36" name="Textfeld 35"/>
          <p:cNvSpPr txBox="1"/>
          <p:nvPr/>
        </p:nvSpPr>
        <p:spPr>
          <a:xfrm>
            <a:off x="6198758" y="3583568"/>
            <a:ext cx="1728192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notification</a:t>
            </a:r>
            <a:r>
              <a:rPr lang="de-AT" dirty="0"/>
              <a:t> </a:t>
            </a:r>
            <a:r>
              <a:rPr lang="de-AT" dirty="0" err="1"/>
              <a:t>center</a:t>
            </a:r>
            <a:endParaRPr lang="de-AT" dirty="0"/>
          </a:p>
        </p:txBody>
      </p:sp>
      <p:sp>
        <p:nvSpPr>
          <p:cNvPr id="37" name="Textfeld 36"/>
          <p:cNvSpPr txBox="1"/>
          <p:nvPr/>
        </p:nvSpPr>
        <p:spPr>
          <a:xfrm>
            <a:off x="7692671" y="2620351"/>
            <a:ext cx="792088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settings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898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29" grpId="0" animBg="1"/>
      <p:bldP spid="34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Notification</a:t>
            </a:r>
            <a:r>
              <a:rPr lang="de-AT" dirty="0"/>
              <a:t> Center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 err="1"/>
              <a:t>My</a:t>
            </a:r>
            <a:r>
              <a:rPr lang="de-AT" dirty="0"/>
              <a:t> </a:t>
            </a:r>
            <a:r>
              <a:rPr lang="de-AT" dirty="0" err="1"/>
              <a:t>tasks</a:t>
            </a:r>
            <a:endParaRPr lang="de-AT" dirty="0"/>
          </a:p>
          <a:p>
            <a:r>
              <a:rPr lang="de-AT" dirty="0" err="1"/>
              <a:t>My</a:t>
            </a:r>
            <a:r>
              <a:rPr lang="de-AT" dirty="0"/>
              <a:t> </a:t>
            </a:r>
            <a:r>
              <a:rPr lang="de-AT" dirty="0" err="1"/>
              <a:t>appointments</a:t>
            </a:r>
            <a:r>
              <a:rPr lang="de-AT" dirty="0"/>
              <a:t> + </a:t>
            </a:r>
            <a:r>
              <a:rPr lang="de-AT" dirty="0" err="1"/>
              <a:t>appointments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colleagues</a:t>
            </a:r>
            <a:endParaRPr lang="de-AT" dirty="0"/>
          </a:p>
          <a:p>
            <a:r>
              <a:rPr lang="de-AT" dirty="0"/>
              <a:t>Messages (e.g.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)</a:t>
            </a:r>
          </a:p>
          <a:p>
            <a:r>
              <a:rPr lang="de-AT" dirty="0" err="1"/>
              <a:t>Inbox</a:t>
            </a:r>
            <a:r>
              <a:rPr lang="de-AT" dirty="0"/>
              <a:t> (</a:t>
            </a:r>
            <a:r>
              <a:rPr lang="de-AT" dirty="0" err="1"/>
              <a:t>imported</a:t>
            </a:r>
            <a:r>
              <a:rPr lang="de-AT" dirty="0"/>
              <a:t> </a:t>
            </a:r>
            <a:r>
              <a:rPr lang="de-AT" dirty="0" err="1"/>
              <a:t>E-mails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Outlook </a:t>
            </a:r>
            <a:r>
              <a:rPr lang="de-AT" dirty="0" err="1"/>
              <a:t>Plugin</a:t>
            </a:r>
            <a:r>
              <a:rPr lang="de-AT" dirty="0"/>
              <a:t>)</a:t>
            </a:r>
          </a:p>
          <a:p>
            <a:r>
              <a:rPr lang="de-AT" dirty="0" err="1"/>
              <a:t>Outbox</a:t>
            </a:r>
            <a:r>
              <a:rPr lang="de-AT" dirty="0"/>
              <a:t> (not </a:t>
            </a:r>
            <a:r>
              <a:rPr lang="de-AT" dirty="0" err="1"/>
              <a:t>yet</a:t>
            </a:r>
            <a:r>
              <a:rPr lang="de-AT" dirty="0"/>
              <a:t> </a:t>
            </a:r>
            <a:r>
              <a:rPr lang="de-AT" dirty="0" err="1"/>
              <a:t>sent</a:t>
            </a:r>
            <a:r>
              <a:rPr lang="de-AT" dirty="0"/>
              <a:t> </a:t>
            </a:r>
            <a:r>
              <a:rPr lang="de-AT" dirty="0" err="1"/>
              <a:t>E-mails</a:t>
            </a:r>
            <a:r>
              <a:rPr lang="de-AT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204864"/>
            <a:ext cx="2994225" cy="26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Settings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8525" y="2098675"/>
            <a:ext cx="3529459" cy="3850605"/>
          </a:xfrm>
        </p:spPr>
        <p:txBody>
          <a:bodyPr/>
          <a:lstStyle/>
          <a:p>
            <a:r>
              <a:rPr lang="de-AT" dirty="0"/>
              <a:t>Personal </a:t>
            </a:r>
            <a:r>
              <a:rPr lang="de-AT" dirty="0" err="1"/>
              <a:t>data</a:t>
            </a:r>
            <a:r>
              <a:rPr lang="de-AT" dirty="0"/>
              <a:t> , </a:t>
            </a:r>
            <a:r>
              <a:rPr lang="de-AT" dirty="0" err="1"/>
              <a:t>E-mail</a:t>
            </a:r>
            <a:r>
              <a:rPr lang="de-AT" dirty="0"/>
              <a:t> </a:t>
            </a:r>
            <a:r>
              <a:rPr lang="de-AT" dirty="0" err="1"/>
              <a:t>adresses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signatures</a:t>
            </a:r>
            <a:endParaRPr lang="de-AT" dirty="0"/>
          </a:p>
          <a:p>
            <a:r>
              <a:rPr lang="de-AT" altLang="de-DE" dirty="0" err="1"/>
              <a:t>E-mail</a:t>
            </a:r>
            <a:r>
              <a:rPr lang="de-AT" altLang="de-DE" dirty="0"/>
              <a:t> </a:t>
            </a:r>
            <a:r>
              <a:rPr lang="de-AT" altLang="de-DE" dirty="0" err="1"/>
              <a:t>templates</a:t>
            </a:r>
            <a:r>
              <a:rPr lang="de-AT" altLang="de-DE" dirty="0"/>
              <a:t> </a:t>
            </a:r>
            <a:r>
              <a:rPr lang="de-AT" altLang="de-DE" dirty="0" err="1"/>
              <a:t>and</a:t>
            </a:r>
            <a:r>
              <a:rPr lang="de-AT" altLang="de-DE" dirty="0"/>
              <a:t> </a:t>
            </a:r>
            <a:r>
              <a:rPr lang="de-AT" altLang="de-DE" dirty="0" err="1"/>
              <a:t>templates</a:t>
            </a:r>
            <a:r>
              <a:rPr lang="de-AT" altLang="de-DE" dirty="0"/>
              <a:t> </a:t>
            </a:r>
            <a:r>
              <a:rPr lang="de-AT" altLang="de-DE" dirty="0" err="1"/>
              <a:t>for</a:t>
            </a:r>
            <a:r>
              <a:rPr lang="de-AT" altLang="de-DE" dirty="0"/>
              <a:t> interview </a:t>
            </a:r>
            <a:r>
              <a:rPr lang="de-AT" altLang="de-DE" dirty="0" err="1"/>
              <a:t>protocols</a:t>
            </a:r>
            <a:endParaRPr lang="de-AT" altLang="de-DE" dirty="0"/>
          </a:p>
          <a:p>
            <a:r>
              <a:rPr lang="de-AT" dirty="0"/>
              <a:t>Workflow </a:t>
            </a:r>
            <a:r>
              <a:rPr lang="de-AT" dirty="0" err="1"/>
              <a:t>overview</a:t>
            </a:r>
            <a:endParaRPr lang="de-AT" dirty="0"/>
          </a:p>
          <a:p>
            <a:r>
              <a:rPr lang="de-AT" dirty="0" err="1"/>
              <a:t>Configure</a:t>
            </a:r>
            <a:r>
              <a:rPr lang="de-AT" dirty="0"/>
              <a:t>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search</a:t>
            </a:r>
            <a:r>
              <a:rPr lang="de-AT" dirty="0"/>
              <a:t>,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detail</a:t>
            </a:r>
            <a:r>
              <a:rPr lang="de-AT" dirty="0"/>
              <a:t> </a:t>
            </a:r>
            <a:r>
              <a:rPr lang="de-AT" dirty="0" err="1"/>
              <a:t>page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sorting</a:t>
            </a:r>
            <a:endParaRPr lang="de-AT" dirty="0"/>
          </a:p>
          <a:p>
            <a:r>
              <a:rPr lang="de-AT" dirty="0" err="1">
                <a:solidFill>
                  <a:schemeClr val="accent4"/>
                </a:solidFill>
              </a:rPr>
              <a:t>E-mail</a:t>
            </a:r>
            <a:r>
              <a:rPr lang="de-AT" dirty="0">
                <a:solidFill>
                  <a:schemeClr val="accent4"/>
                </a:solidFill>
              </a:rPr>
              <a:t> </a:t>
            </a:r>
            <a:r>
              <a:rPr lang="de-AT" dirty="0" err="1">
                <a:solidFill>
                  <a:schemeClr val="accent4"/>
                </a:solidFill>
              </a:rPr>
              <a:t>templates</a:t>
            </a:r>
            <a:r>
              <a:rPr lang="de-AT" dirty="0">
                <a:solidFill>
                  <a:schemeClr val="accent4"/>
                </a:solidFill>
              </a:rPr>
              <a:t>, </a:t>
            </a:r>
            <a:r>
              <a:rPr lang="de-AT" dirty="0" err="1">
                <a:solidFill>
                  <a:schemeClr val="accent4"/>
                </a:solidFill>
              </a:rPr>
              <a:t>templates</a:t>
            </a:r>
            <a:r>
              <a:rPr lang="de-AT" dirty="0">
                <a:solidFill>
                  <a:schemeClr val="accent4"/>
                </a:solidFill>
              </a:rPr>
              <a:t> </a:t>
            </a:r>
            <a:r>
              <a:rPr lang="de-AT" dirty="0" err="1">
                <a:solidFill>
                  <a:schemeClr val="accent4"/>
                </a:solidFill>
              </a:rPr>
              <a:t>for</a:t>
            </a:r>
            <a:r>
              <a:rPr lang="de-AT" dirty="0">
                <a:solidFill>
                  <a:schemeClr val="accent4"/>
                </a:solidFill>
              </a:rPr>
              <a:t> interview </a:t>
            </a:r>
            <a:r>
              <a:rPr lang="de-AT" dirty="0" err="1">
                <a:solidFill>
                  <a:schemeClr val="accent4"/>
                </a:solidFill>
              </a:rPr>
              <a:t>protocols</a:t>
            </a:r>
            <a:r>
              <a:rPr lang="de-AT" dirty="0">
                <a:solidFill>
                  <a:schemeClr val="accent4"/>
                </a:solidFill>
              </a:rPr>
              <a:t> </a:t>
            </a:r>
            <a:r>
              <a:rPr lang="de-AT" dirty="0" err="1">
                <a:solidFill>
                  <a:schemeClr val="accent4"/>
                </a:solidFill>
              </a:rPr>
              <a:t>and</a:t>
            </a:r>
            <a:r>
              <a:rPr lang="de-AT" dirty="0">
                <a:solidFill>
                  <a:schemeClr val="accent4"/>
                </a:solidFill>
              </a:rPr>
              <a:t> </a:t>
            </a:r>
            <a:r>
              <a:rPr lang="de-AT" dirty="0" err="1">
                <a:solidFill>
                  <a:schemeClr val="accent4"/>
                </a:solidFill>
              </a:rPr>
              <a:t>questionnaires</a:t>
            </a:r>
            <a:endParaRPr lang="de-AT" dirty="0">
              <a:solidFill>
                <a:schemeClr val="accent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160079"/>
            <a:ext cx="4381339" cy="20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6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create</a:t>
            </a:r>
            <a:r>
              <a:rPr lang="de-AT" dirty="0"/>
              <a:t> a job-ad?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8525" y="3521570"/>
            <a:ext cx="7342188" cy="2461797"/>
          </a:xfrm>
        </p:spPr>
        <p:txBody>
          <a:bodyPr/>
          <a:lstStyle/>
          <a:p>
            <a:r>
              <a:rPr lang="de-AT" dirty="0"/>
              <a:t>1.  </a:t>
            </a:r>
            <a:r>
              <a:rPr lang="de-AT" dirty="0" err="1"/>
              <a:t>create</a:t>
            </a:r>
            <a:r>
              <a:rPr lang="de-AT" dirty="0"/>
              <a:t> </a:t>
            </a:r>
            <a:r>
              <a:rPr lang="de-AT" dirty="0" err="1"/>
              <a:t>job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an </a:t>
            </a:r>
            <a:r>
              <a:rPr lang="de-AT" dirty="0" err="1"/>
              <a:t>account</a:t>
            </a:r>
            <a:endParaRPr lang="de-AT" dirty="0"/>
          </a:p>
          <a:p>
            <a:r>
              <a:rPr lang="de-AT" dirty="0"/>
              <a:t>2. </a:t>
            </a:r>
            <a:r>
              <a:rPr lang="de-AT" dirty="0" err="1"/>
              <a:t>base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job</a:t>
            </a:r>
            <a:r>
              <a:rPr lang="de-AT" dirty="0"/>
              <a:t> (Locations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job</a:t>
            </a:r>
            <a:r>
              <a:rPr lang="de-AT" dirty="0"/>
              <a:t>, </a:t>
            </a:r>
            <a:r>
              <a:rPr lang="de-AT" dirty="0" err="1"/>
              <a:t>contact</a:t>
            </a:r>
            <a:r>
              <a:rPr lang="de-AT" dirty="0"/>
              <a:t>, </a:t>
            </a:r>
            <a:r>
              <a:rPr lang="de-AT" dirty="0" err="1"/>
              <a:t>job</a:t>
            </a:r>
            <a:r>
              <a:rPr lang="de-AT" dirty="0"/>
              <a:t> </a:t>
            </a:r>
            <a:r>
              <a:rPr lang="de-AT" dirty="0" err="1"/>
              <a:t>profile</a:t>
            </a:r>
            <a:r>
              <a:rPr lang="de-AT" dirty="0"/>
              <a:t>, etc.)</a:t>
            </a:r>
          </a:p>
          <a:p>
            <a:r>
              <a:rPr lang="de-AT" dirty="0"/>
              <a:t>3. </a:t>
            </a:r>
            <a:r>
              <a:rPr lang="de-AT" dirty="0" err="1"/>
              <a:t>enter</a:t>
            </a:r>
            <a:r>
              <a:rPr lang="de-AT" dirty="0"/>
              <a:t> </a:t>
            </a:r>
            <a:r>
              <a:rPr lang="de-AT" dirty="0" err="1"/>
              <a:t>texts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choose</a:t>
            </a:r>
            <a:r>
              <a:rPr lang="de-AT" dirty="0"/>
              <a:t> a </a:t>
            </a:r>
            <a:r>
              <a:rPr lang="de-AT" dirty="0" err="1"/>
              <a:t>template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Job ad</a:t>
            </a:r>
          </a:p>
          <a:p>
            <a:r>
              <a:rPr lang="de-AT" dirty="0"/>
              <a:t>4. </a:t>
            </a:r>
            <a:r>
              <a:rPr lang="de-AT" dirty="0" err="1"/>
              <a:t>Publish</a:t>
            </a:r>
            <a:r>
              <a:rPr lang="de-AT" dirty="0"/>
              <a:t> (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, </a:t>
            </a:r>
            <a:r>
              <a:rPr lang="de-AT" dirty="0" err="1"/>
              <a:t>job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, etc.)</a:t>
            </a:r>
          </a:p>
          <a:p>
            <a:r>
              <a:rPr lang="de-AT" dirty="0"/>
              <a:t>5. send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portal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5" y="2324068"/>
            <a:ext cx="6991350" cy="75247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1619672" y="1996533"/>
            <a:ext cx="288032" cy="2880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1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1187624" y="3068960"/>
            <a:ext cx="288032" cy="2880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2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1910569" y="3068960"/>
            <a:ext cx="288032" cy="2880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3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2489498" y="3066280"/>
            <a:ext cx="288032" cy="2880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4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4368503" y="3066280"/>
            <a:ext cx="288032" cy="2880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55709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Task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Create a </a:t>
            </a:r>
            <a:r>
              <a:rPr lang="de-AT" dirty="0" err="1"/>
              <a:t>job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an </a:t>
            </a:r>
            <a:r>
              <a:rPr lang="de-AT" dirty="0" err="1"/>
              <a:t>already</a:t>
            </a:r>
            <a:r>
              <a:rPr lang="de-AT" dirty="0"/>
              <a:t> </a:t>
            </a:r>
            <a:r>
              <a:rPr lang="de-AT" dirty="0" err="1"/>
              <a:t>created</a:t>
            </a:r>
            <a:r>
              <a:rPr lang="de-AT" dirty="0"/>
              <a:t> </a:t>
            </a:r>
            <a:r>
              <a:rPr lang="de-AT" dirty="0" err="1"/>
              <a:t>account</a:t>
            </a:r>
            <a:r>
              <a:rPr lang="de-AT" dirty="0"/>
              <a:t>. </a:t>
            </a:r>
          </a:p>
          <a:p>
            <a:r>
              <a:rPr lang="de-AT" dirty="0"/>
              <a:t>Do all </a:t>
            </a:r>
            <a:r>
              <a:rPr lang="de-AT" dirty="0" err="1"/>
              <a:t>steps</a:t>
            </a:r>
            <a:r>
              <a:rPr lang="de-AT" dirty="0"/>
              <a:t> </a:t>
            </a:r>
            <a:r>
              <a:rPr lang="de-AT" dirty="0" err="1"/>
              <a:t>mentioned</a:t>
            </a:r>
            <a:r>
              <a:rPr lang="de-AT" dirty="0"/>
              <a:t> </a:t>
            </a:r>
            <a:r>
              <a:rPr lang="de-AT" dirty="0" err="1"/>
              <a:t>above</a:t>
            </a:r>
            <a:r>
              <a:rPr lang="de-AT" dirty="0"/>
              <a:t>.</a:t>
            </a:r>
          </a:p>
          <a:p>
            <a:r>
              <a:rPr lang="de-AT" dirty="0"/>
              <a:t>Take a </a:t>
            </a:r>
            <a:r>
              <a:rPr lang="de-AT" dirty="0" err="1"/>
              <a:t>look</a:t>
            </a:r>
            <a:r>
              <a:rPr lang="de-AT" dirty="0"/>
              <a:t> at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finished</a:t>
            </a:r>
            <a:r>
              <a:rPr lang="de-AT" dirty="0"/>
              <a:t> Job-Ad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using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                                </a:t>
            </a:r>
            <a:r>
              <a:rPr lang="de-AT" dirty="0" err="1"/>
              <a:t>action</a:t>
            </a:r>
            <a:r>
              <a:rPr lang="de-AT" dirty="0"/>
              <a:t>.</a:t>
            </a:r>
          </a:p>
          <a:p>
            <a:r>
              <a:rPr lang="de-AT" dirty="0" err="1"/>
              <a:t>Publish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job</a:t>
            </a:r>
            <a:r>
              <a:rPr lang="de-AT" dirty="0"/>
              <a:t> on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applicant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.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335337"/>
            <a:ext cx="16192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3694"/>
      </p:ext>
    </p:extLst>
  </p:cSld>
  <p:clrMapOvr>
    <a:masterClrMapping/>
  </p:clrMapOvr>
</p:sld>
</file>

<file path=ppt/theme/theme1.xml><?xml version="1.0" encoding="utf-8"?>
<a:theme xmlns:a="http://schemas.openxmlformats.org/drawingml/2006/main" name="eRecruiter Designz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CA50818CE1B446B879EE660F64641A" ma:contentTypeVersion="0" ma:contentTypeDescription="Ein neues Dokument erstellen." ma:contentTypeScope="" ma:versionID="5883d356cdbb54d50a286a900dd7eb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592badb24fbc315ad086c2f8a1857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317CC96-5867-494A-B1BB-18E01868C6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41D02B-725F-49E4-80BF-18BFA6B4E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6FB577-9022-484F-B548-2278F7D0C276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1071</Words>
  <Application>Microsoft Office PowerPoint</Application>
  <PresentationFormat>Bildschirmpräsentation (4:3)</PresentationFormat>
  <Paragraphs>239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Helvetica</vt:lpstr>
      <vt:lpstr>HurmeGeometricSans3 Regular</vt:lpstr>
      <vt:lpstr>HurmeGeometricSans3 SemiBold</vt:lpstr>
      <vt:lpstr>Times</vt:lpstr>
      <vt:lpstr>Times New Roman</vt:lpstr>
      <vt:lpstr>eRecruiter Designz</vt:lpstr>
      <vt:lpstr>Training Session </vt:lpstr>
      <vt:lpstr>eRecruiter structure</vt:lpstr>
      <vt:lpstr>Training goals</vt:lpstr>
      <vt:lpstr>Addresses</vt:lpstr>
      <vt:lpstr>General screen structure</vt:lpstr>
      <vt:lpstr>Notification Center</vt:lpstr>
      <vt:lpstr>Settings</vt:lpstr>
      <vt:lpstr>How to create a job-ad?</vt:lpstr>
      <vt:lpstr>Task </vt:lpstr>
      <vt:lpstr>Applicants</vt:lpstr>
      <vt:lpstr>Task</vt:lpstr>
      <vt:lpstr>Applicant detail page</vt:lpstr>
      <vt:lpstr>Applicant detail page</vt:lpstr>
      <vt:lpstr>Applicant detail page</vt:lpstr>
      <vt:lpstr>Applicant detail page</vt:lpstr>
      <vt:lpstr>History </vt:lpstr>
      <vt:lpstr>Workspace: working with applicants</vt:lpstr>
      <vt:lpstr>Workspace: working with applicants</vt:lpstr>
      <vt:lpstr>Workspace: working with applicants – workflow </vt:lpstr>
      <vt:lpstr>Workspace: working with applicants – communication</vt:lpstr>
      <vt:lpstr>Workspace: working with applicants – appointments</vt:lpstr>
      <vt:lpstr>Account portal</vt:lpstr>
      <vt:lpstr>Account portal – applicant page </vt:lpstr>
      <vt:lpstr>Search</vt:lpstr>
      <vt:lpstr>Statistics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eRecruiter Schulung</dc:title>
  <dc:creator>alexander.dressler@epunkt.net</dc:creator>
  <cp:lastModifiedBy>Jeannette Neugebauer</cp:lastModifiedBy>
  <cp:revision>412</cp:revision>
  <dcterms:created xsi:type="dcterms:W3CDTF">2010-04-13T12:29:34Z</dcterms:created>
  <dcterms:modified xsi:type="dcterms:W3CDTF">2017-08-23T11:17:18Z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0x010100CECA50818CE1B446B879EE660F64641A</vt:lpwstr>
  </property>
</Properties>
</file>